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2"/>
  </p:notesMasterIdLst>
  <p:sldIdLst>
    <p:sldId id="256" r:id="rId2"/>
    <p:sldId id="258" r:id="rId3"/>
    <p:sldId id="259" r:id="rId4"/>
    <p:sldId id="260" r:id="rId5"/>
    <p:sldId id="261" r:id="rId6"/>
    <p:sldId id="262" r:id="rId7"/>
    <p:sldId id="280" r:id="rId8"/>
    <p:sldId id="267" r:id="rId9"/>
    <p:sldId id="264" r:id="rId10"/>
    <p:sldId id="281" r:id="rId11"/>
    <p:sldId id="282" r:id="rId12"/>
    <p:sldId id="283" r:id="rId13"/>
    <p:sldId id="284" r:id="rId14"/>
    <p:sldId id="285" r:id="rId15"/>
    <p:sldId id="286" r:id="rId16"/>
    <p:sldId id="287" r:id="rId17"/>
    <p:sldId id="288" r:id="rId18"/>
    <p:sldId id="289" r:id="rId19"/>
    <p:sldId id="290" r:id="rId20"/>
    <p:sldId id="279" r:id="rId21"/>
  </p:sldIdLst>
  <p:sldSz cx="9144000" cy="5143500" type="screen16x9"/>
  <p:notesSz cx="6858000" cy="9144000"/>
  <p:embeddedFontLst>
    <p:embeddedFont>
      <p:font typeface="Exo 2" pitchFamily="2" charset="77"/>
      <p:regular r:id="rId23"/>
      <p:bold r:id="rId24"/>
      <p:italic r:id="rId25"/>
      <p:boldItalic r:id="rId26"/>
    </p:embeddedFont>
    <p:embeddedFont>
      <p:font typeface="Fira Sans Extra Condensed Medium" panose="020B0503050000020004" pitchFamily="34" charset="0"/>
      <p:regular r:id="rId27"/>
      <p:bold r:id="rId28"/>
      <p:italic r:id="rId29"/>
      <p:boldItalic r:id="rId30"/>
    </p:embeddedFont>
    <p:embeddedFont>
      <p:font typeface="Roboto Condensed" panose="02000000000000000000" pitchFamily="2" charset="0"/>
      <p:regular r:id="rId31"/>
      <p:bold r:id="rId32"/>
      <p:italic r:id="rId33"/>
      <p:boldItalic r:id="rId34"/>
    </p:embeddedFont>
    <p:embeddedFont>
      <p:font typeface="Roboto Condensed Light" panose="02000000000000000000" pitchFamily="2" charset="0"/>
      <p:regular r:id="rId35"/>
      <p:bold r:id="rId36"/>
      <p:italic r:id="rId37"/>
      <p:boldItalic r:id="rId38"/>
    </p:embeddedFont>
    <p:embeddedFont>
      <p:font typeface="Squada One" panose="02000000000000000000" pitchFamily="2"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4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68A1A82-BE72-4DC2-AEE8-0371285B1D68}">
  <a:tblStyle styleId="{968A1A82-BE72-4DC2-AEE8-0371285B1D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41"/>
    <p:restoredTop sz="94637"/>
  </p:normalViewPr>
  <p:slideViewPr>
    <p:cSldViewPr snapToGrid="0">
      <p:cViewPr varScale="1">
        <p:scale>
          <a:sx n="125" d="100"/>
          <a:sy n="125" d="100"/>
        </p:scale>
        <p:origin x="952" y="160"/>
      </p:cViewPr>
      <p:guideLst>
        <p:guide orient="horz" pos="1545"/>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671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2317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714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3710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66198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0990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3993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35739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1168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085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340422e0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1abfbaf28_3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1abfbaf28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8c66ba33b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8c66ba33b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58d3b44f08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8d3b44f08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chemeClr val="accent6"/>
              </a:buClr>
              <a:buSzPts val="1600"/>
              <a:buNone/>
              <a:defRPr sz="1600">
                <a:solidFill>
                  <a:schemeClr val="accent6"/>
                </a:solidFill>
              </a:defRPr>
            </a:lvl2pPr>
            <a:lvl3pPr lvl="2" rtl="0">
              <a:spcBef>
                <a:spcPts val="0"/>
              </a:spcBef>
              <a:spcAft>
                <a:spcPts val="0"/>
              </a:spcAft>
              <a:buClr>
                <a:schemeClr val="accent6"/>
              </a:buClr>
              <a:buSzPts val="1600"/>
              <a:buNone/>
              <a:defRPr sz="1600">
                <a:solidFill>
                  <a:schemeClr val="accent6"/>
                </a:solidFill>
              </a:defRPr>
            </a:lvl3pPr>
            <a:lvl4pPr lvl="3" rtl="0">
              <a:spcBef>
                <a:spcPts val="0"/>
              </a:spcBef>
              <a:spcAft>
                <a:spcPts val="0"/>
              </a:spcAft>
              <a:buClr>
                <a:schemeClr val="accent6"/>
              </a:buClr>
              <a:buSzPts val="1600"/>
              <a:buNone/>
              <a:defRPr sz="1600">
                <a:solidFill>
                  <a:schemeClr val="accent6"/>
                </a:solidFill>
              </a:defRPr>
            </a:lvl4pPr>
            <a:lvl5pPr lvl="4" rtl="0">
              <a:spcBef>
                <a:spcPts val="0"/>
              </a:spcBef>
              <a:spcAft>
                <a:spcPts val="0"/>
              </a:spcAft>
              <a:buClr>
                <a:schemeClr val="accent6"/>
              </a:buClr>
              <a:buSzPts val="1600"/>
              <a:buNone/>
              <a:defRPr sz="1600">
                <a:solidFill>
                  <a:schemeClr val="accent6"/>
                </a:solidFill>
              </a:defRPr>
            </a:lvl5pPr>
            <a:lvl6pPr lvl="5" rtl="0">
              <a:spcBef>
                <a:spcPts val="0"/>
              </a:spcBef>
              <a:spcAft>
                <a:spcPts val="0"/>
              </a:spcAft>
              <a:buClr>
                <a:schemeClr val="accent6"/>
              </a:buClr>
              <a:buSzPts val="1600"/>
              <a:buNone/>
              <a:defRPr sz="1600">
                <a:solidFill>
                  <a:schemeClr val="accent6"/>
                </a:solidFill>
              </a:defRPr>
            </a:lvl6pPr>
            <a:lvl7pPr lvl="6" rtl="0">
              <a:spcBef>
                <a:spcPts val="0"/>
              </a:spcBef>
              <a:spcAft>
                <a:spcPts val="0"/>
              </a:spcAft>
              <a:buClr>
                <a:schemeClr val="accent6"/>
              </a:buClr>
              <a:buSzPts val="1600"/>
              <a:buNone/>
              <a:defRPr sz="1600">
                <a:solidFill>
                  <a:schemeClr val="accent6"/>
                </a:solidFill>
              </a:defRPr>
            </a:lvl7pPr>
            <a:lvl8pPr lvl="7" rtl="0">
              <a:spcBef>
                <a:spcPts val="0"/>
              </a:spcBef>
              <a:spcAft>
                <a:spcPts val="0"/>
              </a:spcAft>
              <a:buClr>
                <a:schemeClr val="accent6"/>
              </a:buClr>
              <a:buSzPts val="1600"/>
              <a:buNone/>
              <a:defRPr sz="1600">
                <a:solidFill>
                  <a:schemeClr val="accent6"/>
                </a:solidFill>
              </a:defRPr>
            </a:lvl8pPr>
            <a:lvl9pPr lvl="8" rtl="0">
              <a:spcBef>
                <a:spcPts val="0"/>
              </a:spcBef>
              <a:spcAft>
                <a:spcPts val="0"/>
              </a:spcAft>
              <a:buClr>
                <a:schemeClr val="accent6"/>
              </a:buClr>
              <a:buSzPts val="1600"/>
              <a:buNone/>
              <a:defRPr sz="1600">
                <a:solidFill>
                  <a:schemeClr val="accent6"/>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p:cSld name="CUSTOM_15">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2">
    <p:bg>
      <p:bgPr>
        <a:blipFill>
          <a:blip r:embed="rId2">
            <a:alphaModFix/>
          </a:blip>
          <a:stretch>
            <a:fillRect/>
          </a:stretch>
        </a:blip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4800"/>
              <a:buNone/>
              <a:defRPr sz="4800"/>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122" name="Google Shape;122;p2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3"/>
          <p:cNvSpPr txBox="1"/>
          <p:nvPr/>
        </p:nvSpPr>
        <p:spPr>
          <a:xfrm>
            <a:off x="625906" y="3722418"/>
            <a:ext cx="3830100" cy="17844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dk1"/>
                </a:solidFill>
                <a:latin typeface="Roboto Condensed Light"/>
                <a:ea typeface="Roboto Condensed Light"/>
                <a:cs typeface="Roboto Condensed Light"/>
                <a:sym typeface="Roboto Condensed Light"/>
              </a:rPr>
              <a:t>CREDITS: This presentation template was created by </a:t>
            </a:r>
            <a:r>
              <a:rPr lang="en" sz="10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Slidesgo</a:t>
            </a:r>
            <a:r>
              <a:rPr lang="en" sz="1000">
                <a:solidFill>
                  <a:schemeClr val="dk1"/>
                </a:solidFill>
                <a:latin typeface="Roboto Condensed Light"/>
                <a:ea typeface="Roboto Condensed Light"/>
                <a:cs typeface="Roboto Condensed Light"/>
                <a:sym typeface="Roboto Condensed Light"/>
              </a:rPr>
              <a:t>, including icons by </a:t>
            </a:r>
            <a:r>
              <a:rPr lang="en" sz="10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Flaticon</a:t>
            </a:r>
            <a:r>
              <a:rPr lang="en" sz="1000">
                <a:solidFill>
                  <a:schemeClr val="dk1"/>
                </a:solidFill>
                <a:latin typeface="Roboto Condensed Light"/>
                <a:ea typeface="Roboto Condensed Light"/>
                <a:cs typeface="Roboto Condensed Light"/>
                <a:sym typeface="Roboto Condensed Light"/>
              </a:rPr>
              <a:t>, and infographics &amp; images by </a:t>
            </a:r>
            <a:r>
              <a:rPr lang="en" sz="1000" b="1">
                <a:solidFill>
                  <a:schemeClr val="dk1"/>
                </a:solidFill>
                <a:uFill>
                  <a:noFill/>
                </a:uFill>
                <a:latin typeface="Roboto Condensed"/>
                <a:ea typeface="Roboto Condensed"/>
                <a:cs typeface="Roboto Condensed"/>
                <a:sym typeface="Roboto Condensed"/>
                <a:hlinkClick r:id="rId5">
                  <a:extLst>
                    <a:ext uri="{A12FA001-AC4F-418D-AE19-62706E023703}">
                      <ahyp:hlinkClr xmlns:ahyp="http://schemas.microsoft.com/office/drawing/2018/hyperlinkcolor" val="tx"/>
                    </a:ext>
                  </a:extLst>
                </a:hlinkClick>
              </a:rPr>
              <a:t>Freepik</a:t>
            </a:r>
            <a:r>
              <a:rPr lang="en" sz="1000">
                <a:solidFill>
                  <a:schemeClr val="dk1"/>
                </a:solidFill>
                <a:latin typeface="Roboto Condensed Light"/>
                <a:ea typeface="Roboto Condensed Light"/>
                <a:cs typeface="Roboto Condensed Light"/>
                <a:sym typeface="Roboto Condensed Light"/>
              </a:rPr>
              <a:t>. </a:t>
            </a:r>
            <a:endParaRPr sz="1000">
              <a:solidFill>
                <a:schemeClr val="dk1"/>
              </a:solidFill>
              <a:latin typeface="Roboto Condensed Light"/>
              <a:ea typeface="Roboto Condensed Light"/>
              <a:cs typeface="Roboto Condensed Light"/>
              <a:sym typeface="Roboto Condensed Light"/>
            </a:endParaRPr>
          </a:p>
          <a:p>
            <a:pPr marL="0" lvl="0" indent="0" algn="l" rtl="0">
              <a:lnSpc>
                <a:spcPct val="100000"/>
              </a:lnSpc>
              <a:spcBef>
                <a:spcPts val="300"/>
              </a:spcBef>
              <a:spcAft>
                <a:spcPts val="0"/>
              </a:spcAft>
              <a:buNone/>
            </a:pPr>
            <a:r>
              <a:rPr lang="en" sz="900" b="1">
                <a:solidFill>
                  <a:schemeClr val="dk1"/>
                </a:solidFill>
                <a:latin typeface="Roboto Condensed"/>
                <a:ea typeface="Roboto Condensed"/>
                <a:cs typeface="Roboto Condensed"/>
                <a:sym typeface="Roboto Condensed"/>
              </a:rPr>
              <a:t>Please keep this slide for attribution.</a:t>
            </a:r>
            <a:endParaRPr sz="900" b="1">
              <a:solidFill>
                <a:schemeClr val="dk1"/>
              </a:solidFill>
              <a:latin typeface="Roboto Condensed"/>
              <a:ea typeface="Roboto Condensed"/>
              <a:cs typeface="Roboto Condensed"/>
              <a:sym typeface="Roboto Condensed"/>
            </a:endParaRPr>
          </a:p>
          <a:p>
            <a:pPr marL="0" lvl="0" indent="0" algn="l" rtl="0">
              <a:lnSpc>
                <a:spcPct val="115000"/>
              </a:lnSpc>
              <a:spcBef>
                <a:spcPts val="300"/>
              </a:spcBef>
              <a:spcAft>
                <a:spcPts val="0"/>
              </a:spcAft>
              <a:buNone/>
            </a:pPr>
            <a:endParaRPr>
              <a:solidFill>
                <a:schemeClr val="dk1"/>
              </a:solidFill>
              <a:latin typeface="Roboto Condensed Light"/>
              <a:ea typeface="Roboto Condensed Light"/>
              <a:cs typeface="Roboto Condensed Light"/>
              <a:sym typeface="Roboto Condensed Light"/>
            </a:endParaRPr>
          </a:p>
          <a:p>
            <a:pPr marL="0" lvl="0" indent="0" algn="l" rtl="0">
              <a:spcBef>
                <a:spcPts val="0"/>
              </a:spcBef>
              <a:spcAft>
                <a:spcPts val="0"/>
              </a:spcAft>
              <a:buNone/>
            </a:pPr>
            <a:endParaRPr>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7" r:id="rId7"/>
    <p:sldLayoutId id="2147483669" r:id="rId8"/>
    <p:sldLayoutId id="2147483670" r:id="rId9"/>
    <p:sldLayoutId id="214748367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0"/>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Nur </a:t>
            </a:r>
            <a:r>
              <a:rPr lang="en" dirty="0" err="1"/>
              <a:t>Liyana</a:t>
            </a:r>
            <a:r>
              <a:rPr lang="en" dirty="0"/>
              <a:t> </a:t>
            </a:r>
            <a:r>
              <a:rPr lang="en" dirty="0" err="1"/>
              <a:t>Binte</a:t>
            </a:r>
            <a:r>
              <a:rPr lang="en" dirty="0"/>
              <a:t> </a:t>
            </a:r>
            <a:r>
              <a:rPr lang="en" dirty="0" err="1"/>
              <a:t>Roslie</a:t>
            </a:r>
            <a:endParaRPr dirty="0"/>
          </a:p>
        </p:txBody>
      </p:sp>
      <p:sp>
        <p:nvSpPr>
          <p:cNvPr id="141" name="Google Shape;141;p30"/>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The</a:t>
            </a:r>
            <a:endParaRPr dirty="0"/>
          </a:p>
          <a:p>
            <a:pPr marL="0" lvl="0" indent="0" algn="r" rtl="0">
              <a:spcBef>
                <a:spcPts val="0"/>
              </a:spcBef>
              <a:spcAft>
                <a:spcPts val="0"/>
              </a:spcAft>
              <a:buNone/>
            </a:pPr>
            <a:r>
              <a:rPr lang="en" dirty="0"/>
              <a:t>Netflix EDA</a:t>
            </a:r>
            <a:endParaRPr dirty="0"/>
          </a:p>
        </p:txBody>
      </p:sp>
      <p:cxnSp>
        <p:nvCxnSpPr>
          <p:cNvPr id="142" name="Google Shape;142;p30"/>
          <p:cNvCxnSpPr/>
          <p:nvPr/>
        </p:nvCxnSpPr>
        <p:spPr>
          <a:xfrm>
            <a:off x="7145675" y="3176000"/>
            <a:ext cx="2086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2</a:t>
            </a:r>
            <a:endParaRPr dirty="0"/>
          </a:p>
        </p:txBody>
      </p:sp>
      <p:sp>
        <p:nvSpPr>
          <p:cNvPr id="238" name="Google Shape;238;p38"/>
          <p:cNvSpPr txBox="1"/>
          <p:nvPr/>
        </p:nvSpPr>
        <p:spPr>
          <a:xfrm>
            <a:off x="3775115" y="1351961"/>
            <a:ext cx="5214300" cy="14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Many outliers are located in the upper range</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Deduce that viewers would only cast their vote when the shows make certain impression or has certain impact</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Wide range of votes</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Votes that fail to reach at least the median will be filter off as these shows could be for very small set of audience or does not have great impact/impression</a:t>
            </a:r>
          </a:p>
        </p:txBody>
      </p:sp>
      <p:sp>
        <p:nvSpPr>
          <p:cNvPr id="239" name="Google Shape;239;p38"/>
          <p:cNvSpPr txBox="1"/>
          <p:nvPr/>
        </p:nvSpPr>
        <p:spPr>
          <a:xfrm>
            <a:off x="3775115" y="942271"/>
            <a:ext cx="3189714"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NUMBER OF VOTES</a:t>
            </a:r>
            <a:endParaRPr sz="2000" b="1" dirty="0">
              <a:solidFill>
                <a:schemeClr val="dk1"/>
              </a:solidFill>
              <a:latin typeface="Exo 2"/>
              <a:ea typeface="Exo 2"/>
              <a:cs typeface="Exo 2"/>
              <a:sym typeface="Exo 2"/>
            </a:endParaRPr>
          </a:p>
        </p:txBody>
      </p:sp>
      <p:pic>
        <p:nvPicPr>
          <p:cNvPr id="3" name="Picture 2">
            <a:extLst>
              <a:ext uri="{FF2B5EF4-FFF2-40B4-BE49-F238E27FC236}">
                <a16:creationId xmlns:a16="http://schemas.microsoft.com/office/drawing/2014/main" id="{6C7F5A43-1CFC-284E-BE2B-7A1FB9FD1C87}"/>
              </a:ext>
            </a:extLst>
          </p:cNvPr>
          <p:cNvPicPr>
            <a:picLocks noChangeAspect="1"/>
          </p:cNvPicPr>
          <p:nvPr/>
        </p:nvPicPr>
        <p:blipFill>
          <a:blip r:embed="rId3"/>
          <a:stretch>
            <a:fillRect/>
          </a:stretch>
        </p:blipFill>
        <p:spPr>
          <a:xfrm>
            <a:off x="606389" y="1115741"/>
            <a:ext cx="2716919" cy="3433198"/>
          </a:xfrm>
          <a:prstGeom prst="rect">
            <a:avLst/>
          </a:prstGeom>
        </p:spPr>
      </p:pic>
    </p:spTree>
    <p:extLst>
      <p:ext uri="{BB962C8B-B14F-4D97-AF65-F5344CB8AC3E}">
        <p14:creationId xmlns:p14="http://schemas.microsoft.com/office/powerpoint/2010/main" val="4041985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3</a:t>
            </a:r>
            <a:endParaRPr dirty="0"/>
          </a:p>
        </p:txBody>
      </p:sp>
      <p:sp>
        <p:nvSpPr>
          <p:cNvPr id="238" name="Google Shape;238;p38"/>
          <p:cNvSpPr txBox="1"/>
          <p:nvPr/>
        </p:nvSpPr>
        <p:spPr>
          <a:xfrm>
            <a:off x="5536467" y="1475473"/>
            <a:ext cx="3003882" cy="180921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Filter off datasets that does not  MEET the MEDIAN votes and meet UPPER percentile of </a:t>
            </a:r>
            <a:r>
              <a:rPr lang="en" sz="1100" dirty="0" err="1">
                <a:solidFill>
                  <a:schemeClr val="dk1"/>
                </a:solidFill>
                <a:latin typeface="Roboto Condensed Light"/>
                <a:ea typeface="Roboto Condensed Light"/>
                <a:cs typeface="Roboto Condensed Light"/>
                <a:sym typeface="Roboto Condensed Light"/>
              </a:rPr>
              <a:t>averageRating</a:t>
            </a:r>
            <a:endParaRPr lang="en" sz="1100" dirty="0">
              <a:solidFill>
                <a:schemeClr val="dk1"/>
              </a:solidFill>
              <a:latin typeface="Roboto Condensed Light"/>
              <a:ea typeface="Roboto Condensed Light"/>
              <a:cs typeface="Roboto Condensed Light"/>
              <a:sym typeface="Roboto Condensed Light"/>
            </a:endParaRPr>
          </a:p>
        </p:txBody>
      </p:sp>
      <p:sp>
        <p:nvSpPr>
          <p:cNvPr id="239" name="Google Shape;239;p38"/>
          <p:cNvSpPr txBox="1"/>
          <p:nvPr/>
        </p:nvSpPr>
        <p:spPr>
          <a:xfrm>
            <a:off x="5536466" y="1007908"/>
            <a:ext cx="3003882"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err="1">
                <a:solidFill>
                  <a:schemeClr val="dk1"/>
                </a:solidFill>
                <a:latin typeface="Exo 2"/>
                <a:ea typeface="Exo 2"/>
                <a:cs typeface="Exo 2"/>
                <a:sym typeface="Exo 2"/>
              </a:rPr>
              <a:t>FilTERING</a:t>
            </a:r>
            <a:r>
              <a:rPr lang="en" sz="2000" b="1" dirty="0">
                <a:solidFill>
                  <a:schemeClr val="dk1"/>
                </a:solidFill>
                <a:latin typeface="Exo 2"/>
                <a:ea typeface="Exo 2"/>
                <a:cs typeface="Exo 2"/>
                <a:sym typeface="Exo 2"/>
              </a:rPr>
              <a:t> DATASETS</a:t>
            </a:r>
            <a:endParaRPr sz="2000" b="1" dirty="0">
              <a:solidFill>
                <a:schemeClr val="dk1"/>
              </a:solidFill>
              <a:latin typeface="Exo 2"/>
              <a:ea typeface="Exo 2"/>
              <a:cs typeface="Exo 2"/>
              <a:sym typeface="Exo 2"/>
            </a:endParaRPr>
          </a:p>
        </p:txBody>
      </p:sp>
      <p:pic>
        <p:nvPicPr>
          <p:cNvPr id="4" name="Picture 3">
            <a:extLst>
              <a:ext uri="{FF2B5EF4-FFF2-40B4-BE49-F238E27FC236}">
                <a16:creationId xmlns:a16="http://schemas.microsoft.com/office/drawing/2014/main" id="{AC025619-E121-DC44-8758-D6EC2EBB14F3}"/>
              </a:ext>
            </a:extLst>
          </p:cNvPr>
          <p:cNvPicPr>
            <a:picLocks noChangeAspect="1"/>
          </p:cNvPicPr>
          <p:nvPr/>
        </p:nvPicPr>
        <p:blipFill>
          <a:blip r:embed="rId3"/>
          <a:stretch>
            <a:fillRect/>
          </a:stretch>
        </p:blipFill>
        <p:spPr>
          <a:xfrm>
            <a:off x="603652" y="1085952"/>
            <a:ext cx="4265981" cy="2472890"/>
          </a:xfrm>
          <a:prstGeom prst="rect">
            <a:avLst/>
          </a:prstGeom>
        </p:spPr>
      </p:pic>
      <p:sp>
        <p:nvSpPr>
          <p:cNvPr id="5" name="Rectangle 4">
            <a:extLst>
              <a:ext uri="{FF2B5EF4-FFF2-40B4-BE49-F238E27FC236}">
                <a16:creationId xmlns:a16="http://schemas.microsoft.com/office/drawing/2014/main" id="{17B36E40-17D4-DC41-BC5D-DEE4FFB6CB1D}"/>
              </a:ext>
            </a:extLst>
          </p:cNvPr>
          <p:cNvSpPr/>
          <p:nvPr/>
        </p:nvSpPr>
        <p:spPr>
          <a:xfrm>
            <a:off x="3718560" y="2682240"/>
            <a:ext cx="1026160" cy="3352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47485EE-07B4-BC43-9197-B58992D5C2D5}"/>
              </a:ext>
            </a:extLst>
          </p:cNvPr>
          <p:cNvSpPr/>
          <p:nvPr/>
        </p:nvSpPr>
        <p:spPr>
          <a:xfrm>
            <a:off x="3060732" y="2993541"/>
            <a:ext cx="657828" cy="3352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2904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4</a:t>
            </a:r>
            <a:endParaRPr dirty="0"/>
          </a:p>
        </p:txBody>
      </p:sp>
      <p:sp>
        <p:nvSpPr>
          <p:cNvPr id="238" name="Google Shape;238;p38"/>
          <p:cNvSpPr txBox="1"/>
          <p:nvPr/>
        </p:nvSpPr>
        <p:spPr>
          <a:xfrm>
            <a:off x="714679" y="3994533"/>
            <a:ext cx="5674546" cy="10585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All 5 countries available in Netflix produce relatively good content with high user ratings</a:t>
            </a:r>
          </a:p>
        </p:txBody>
      </p:sp>
      <p:sp>
        <p:nvSpPr>
          <p:cNvPr id="239" name="Google Shape;239;p38"/>
          <p:cNvSpPr txBox="1"/>
          <p:nvPr/>
        </p:nvSpPr>
        <p:spPr>
          <a:xfrm>
            <a:off x="714678" y="3526968"/>
            <a:ext cx="3003882"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COUNTRY FINDINGS</a:t>
            </a:r>
            <a:endParaRPr sz="2000" b="1" dirty="0">
              <a:solidFill>
                <a:schemeClr val="dk1"/>
              </a:solidFill>
              <a:latin typeface="Exo 2"/>
              <a:ea typeface="Exo 2"/>
              <a:cs typeface="Exo 2"/>
              <a:sym typeface="Exo 2"/>
            </a:endParaRPr>
          </a:p>
        </p:txBody>
      </p:sp>
      <p:pic>
        <p:nvPicPr>
          <p:cNvPr id="2" name="Picture 1">
            <a:extLst>
              <a:ext uri="{FF2B5EF4-FFF2-40B4-BE49-F238E27FC236}">
                <a16:creationId xmlns:a16="http://schemas.microsoft.com/office/drawing/2014/main" id="{FEC9B03D-07FC-BA4C-ACB4-90D36EFE7438}"/>
              </a:ext>
            </a:extLst>
          </p:cNvPr>
          <p:cNvPicPr>
            <a:picLocks noChangeAspect="1"/>
          </p:cNvPicPr>
          <p:nvPr/>
        </p:nvPicPr>
        <p:blipFill>
          <a:blip r:embed="rId3"/>
          <a:stretch>
            <a:fillRect/>
          </a:stretch>
        </p:blipFill>
        <p:spPr>
          <a:xfrm>
            <a:off x="550288" y="989977"/>
            <a:ext cx="3614149" cy="1964689"/>
          </a:xfrm>
          <a:prstGeom prst="rect">
            <a:avLst/>
          </a:prstGeom>
        </p:spPr>
      </p:pic>
      <p:pic>
        <p:nvPicPr>
          <p:cNvPr id="3" name="Picture 2">
            <a:extLst>
              <a:ext uri="{FF2B5EF4-FFF2-40B4-BE49-F238E27FC236}">
                <a16:creationId xmlns:a16="http://schemas.microsoft.com/office/drawing/2014/main" id="{CE838C9B-154A-1E44-BB32-991FF4D42A58}"/>
              </a:ext>
            </a:extLst>
          </p:cNvPr>
          <p:cNvPicPr>
            <a:picLocks noChangeAspect="1"/>
          </p:cNvPicPr>
          <p:nvPr/>
        </p:nvPicPr>
        <p:blipFill>
          <a:blip r:embed="rId4"/>
          <a:stretch>
            <a:fillRect/>
          </a:stretch>
        </p:blipFill>
        <p:spPr>
          <a:xfrm>
            <a:off x="4572000" y="989977"/>
            <a:ext cx="4507937" cy="2933956"/>
          </a:xfrm>
          <a:prstGeom prst="rect">
            <a:avLst/>
          </a:prstGeom>
        </p:spPr>
      </p:pic>
    </p:spTree>
    <p:extLst>
      <p:ext uri="{BB962C8B-B14F-4D97-AF65-F5344CB8AC3E}">
        <p14:creationId xmlns:p14="http://schemas.microsoft.com/office/powerpoint/2010/main" val="554212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5</a:t>
            </a:r>
            <a:endParaRPr dirty="0"/>
          </a:p>
        </p:txBody>
      </p:sp>
      <p:sp>
        <p:nvSpPr>
          <p:cNvPr id="238" name="Google Shape;238;p38"/>
          <p:cNvSpPr txBox="1"/>
          <p:nvPr/>
        </p:nvSpPr>
        <p:spPr>
          <a:xfrm>
            <a:off x="714679" y="3994533"/>
            <a:ext cx="5674546" cy="10585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The top 5 directors in Netflix and the top 5 directors with very high user ratings are totally different.</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In fact, the directors with very high user ratings appear to be Non-American directors from other countries</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Netflix can consider to upload more of these directors shows and do some marketing for them so that they can be discovered by more viewers</a:t>
            </a:r>
          </a:p>
        </p:txBody>
      </p:sp>
      <p:sp>
        <p:nvSpPr>
          <p:cNvPr id="239" name="Google Shape;239;p38"/>
          <p:cNvSpPr txBox="1"/>
          <p:nvPr/>
        </p:nvSpPr>
        <p:spPr>
          <a:xfrm>
            <a:off x="714678" y="3526968"/>
            <a:ext cx="3003882"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DIRECTOR FINDINGS</a:t>
            </a:r>
            <a:endParaRPr sz="2000" b="1" dirty="0">
              <a:solidFill>
                <a:schemeClr val="dk1"/>
              </a:solidFill>
              <a:latin typeface="Exo 2"/>
              <a:ea typeface="Exo 2"/>
              <a:cs typeface="Exo 2"/>
              <a:sym typeface="Exo 2"/>
            </a:endParaRPr>
          </a:p>
        </p:txBody>
      </p:sp>
      <p:pic>
        <p:nvPicPr>
          <p:cNvPr id="4" name="Picture 3">
            <a:extLst>
              <a:ext uri="{FF2B5EF4-FFF2-40B4-BE49-F238E27FC236}">
                <a16:creationId xmlns:a16="http://schemas.microsoft.com/office/drawing/2014/main" id="{B8982F07-079C-3243-A396-ECB4E2F65E94}"/>
              </a:ext>
            </a:extLst>
          </p:cNvPr>
          <p:cNvPicPr>
            <a:picLocks noChangeAspect="1"/>
          </p:cNvPicPr>
          <p:nvPr/>
        </p:nvPicPr>
        <p:blipFill>
          <a:blip r:embed="rId3"/>
          <a:stretch>
            <a:fillRect/>
          </a:stretch>
        </p:blipFill>
        <p:spPr>
          <a:xfrm>
            <a:off x="123058" y="1088168"/>
            <a:ext cx="4464852" cy="2004191"/>
          </a:xfrm>
          <a:prstGeom prst="rect">
            <a:avLst/>
          </a:prstGeom>
        </p:spPr>
      </p:pic>
      <p:pic>
        <p:nvPicPr>
          <p:cNvPr id="5" name="Picture 4">
            <a:extLst>
              <a:ext uri="{FF2B5EF4-FFF2-40B4-BE49-F238E27FC236}">
                <a16:creationId xmlns:a16="http://schemas.microsoft.com/office/drawing/2014/main" id="{6F70ADC0-71AF-2244-9C90-2356EBA0D6E7}"/>
              </a:ext>
            </a:extLst>
          </p:cNvPr>
          <p:cNvPicPr>
            <a:picLocks noChangeAspect="1"/>
          </p:cNvPicPr>
          <p:nvPr/>
        </p:nvPicPr>
        <p:blipFill>
          <a:blip r:embed="rId4"/>
          <a:stretch>
            <a:fillRect/>
          </a:stretch>
        </p:blipFill>
        <p:spPr>
          <a:xfrm>
            <a:off x="4726975" y="1062549"/>
            <a:ext cx="4198632" cy="2698201"/>
          </a:xfrm>
          <a:prstGeom prst="rect">
            <a:avLst/>
          </a:prstGeom>
        </p:spPr>
      </p:pic>
    </p:spTree>
    <p:extLst>
      <p:ext uri="{BB962C8B-B14F-4D97-AF65-F5344CB8AC3E}">
        <p14:creationId xmlns:p14="http://schemas.microsoft.com/office/powerpoint/2010/main" val="3206304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6</a:t>
            </a:r>
            <a:endParaRPr dirty="0"/>
          </a:p>
        </p:txBody>
      </p:sp>
      <p:sp>
        <p:nvSpPr>
          <p:cNvPr id="238" name="Google Shape;238;p38"/>
          <p:cNvSpPr txBox="1"/>
          <p:nvPr/>
        </p:nvSpPr>
        <p:spPr>
          <a:xfrm>
            <a:off x="565631" y="3732060"/>
            <a:ext cx="5674546" cy="10585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More movies compared to TV shows available in Netflix</a:t>
            </a:r>
          </a:p>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This could be because TV licenses to broadcast content are harder to obtain</a:t>
            </a:r>
          </a:p>
        </p:txBody>
      </p:sp>
      <p:sp>
        <p:nvSpPr>
          <p:cNvPr id="239" name="Google Shape;239;p38"/>
          <p:cNvSpPr txBox="1"/>
          <p:nvPr/>
        </p:nvSpPr>
        <p:spPr>
          <a:xfrm>
            <a:off x="565629" y="3264495"/>
            <a:ext cx="3336461"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CONTENT TYPE FINDINGS</a:t>
            </a:r>
            <a:endParaRPr sz="2000" b="1" dirty="0">
              <a:solidFill>
                <a:schemeClr val="dk1"/>
              </a:solidFill>
              <a:latin typeface="Exo 2"/>
              <a:ea typeface="Exo 2"/>
              <a:cs typeface="Exo 2"/>
              <a:sym typeface="Exo 2"/>
            </a:endParaRPr>
          </a:p>
        </p:txBody>
      </p:sp>
      <p:pic>
        <p:nvPicPr>
          <p:cNvPr id="2" name="Picture 1">
            <a:extLst>
              <a:ext uri="{FF2B5EF4-FFF2-40B4-BE49-F238E27FC236}">
                <a16:creationId xmlns:a16="http://schemas.microsoft.com/office/drawing/2014/main" id="{018D6F49-4CD6-4441-9DB4-FEE05CF4CBE7}"/>
              </a:ext>
            </a:extLst>
          </p:cNvPr>
          <p:cNvPicPr>
            <a:picLocks noChangeAspect="1"/>
          </p:cNvPicPr>
          <p:nvPr/>
        </p:nvPicPr>
        <p:blipFill>
          <a:blip r:embed="rId3"/>
          <a:stretch>
            <a:fillRect/>
          </a:stretch>
        </p:blipFill>
        <p:spPr>
          <a:xfrm>
            <a:off x="345151" y="1088169"/>
            <a:ext cx="4198998" cy="1782354"/>
          </a:xfrm>
          <a:prstGeom prst="rect">
            <a:avLst/>
          </a:prstGeom>
        </p:spPr>
      </p:pic>
      <p:pic>
        <p:nvPicPr>
          <p:cNvPr id="3" name="Picture 2">
            <a:extLst>
              <a:ext uri="{FF2B5EF4-FFF2-40B4-BE49-F238E27FC236}">
                <a16:creationId xmlns:a16="http://schemas.microsoft.com/office/drawing/2014/main" id="{65B2BA9B-443B-3142-821B-05E799BCE407}"/>
              </a:ext>
            </a:extLst>
          </p:cNvPr>
          <p:cNvPicPr>
            <a:picLocks noChangeAspect="1"/>
          </p:cNvPicPr>
          <p:nvPr/>
        </p:nvPicPr>
        <p:blipFill>
          <a:blip r:embed="rId4"/>
          <a:stretch>
            <a:fillRect/>
          </a:stretch>
        </p:blipFill>
        <p:spPr>
          <a:xfrm>
            <a:off x="5092864" y="1055749"/>
            <a:ext cx="3485507" cy="2522097"/>
          </a:xfrm>
          <a:prstGeom prst="rect">
            <a:avLst/>
          </a:prstGeom>
        </p:spPr>
      </p:pic>
    </p:spTree>
    <p:extLst>
      <p:ext uri="{BB962C8B-B14F-4D97-AF65-F5344CB8AC3E}">
        <p14:creationId xmlns:p14="http://schemas.microsoft.com/office/powerpoint/2010/main" val="2165395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7</a:t>
            </a:r>
            <a:endParaRPr dirty="0"/>
          </a:p>
        </p:txBody>
      </p:sp>
      <p:sp>
        <p:nvSpPr>
          <p:cNvPr id="238" name="Google Shape;238;p38"/>
          <p:cNvSpPr txBox="1"/>
          <p:nvPr/>
        </p:nvSpPr>
        <p:spPr>
          <a:xfrm>
            <a:off x="808699" y="1321033"/>
            <a:ext cx="5674546" cy="105859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Non-original content has slightly higher user ratings but Netflix original content still performs comparatively well. It makes sense for Netflix to continue to produce their own TV shows as their content are good and it would bypass the need to obtain more non-original TV shows as they are harder to obtain</a:t>
            </a:r>
          </a:p>
        </p:txBody>
      </p:sp>
      <p:sp>
        <p:nvSpPr>
          <p:cNvPr id="239" name="Google Shape;239;p38"/>
          <p:cNvSpPr txBox="1"/>
          <p:nvPr/>
        </p:nvSpPr>
        <p:spPr>
          <a:xfrm>
            <a:off x="808697" y="853468"/>
            <a:ext cx="3763303"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ORIGINAL CONTENT FINDINGS</a:t>
            </a:r>
            <a:endParaRPr sz="2000" b="1" dirty="0">
              <a:solidFill>
                <a:schemeClr val="dk1"/>
              </a:solidFill>
              <a:latin typeface="Exo 2"/>
              <a:ea typeface="Exo 2"/>
              <a:cs typeface="Exo 2"/>
              <a:sym typeface="Exo 2"/>
            </a:endParaRPr>
          </a:p>
        </p:txBody>
      </p:sp>
      <p:pic>
        <p:nvPicPr>
          <p:cNvPr id="4" name="Picture 3">
            <a:extLst>
              <a:ext uri="{FF2B5EF4-FFF2-40B4-BE49-F238E27FC236}">
                <a16:creationId xmlns:a16="http://schemas.microsoft.com/office/drawing/2014/main" id="{A5194649-6C69-FD49-8FDC-485113D3F7EE}"/>
              </a:ext>
            </a:extLst>
          </p:cNvPr>
          <p:cNvPicPr>
            <a:picLocks noChangeAspect="1"/>
          </p:cNvPicPr>
          <p:nvPr/>
        </p:nvPicPr>
        <p:blipFill>
          <a:blip r:embed="rId3"/>
          <a:stretch>
            <a:fillRect/>
          </a:stretch>
        </p:blipFill>
        <p:spPr>
          <a:xfrm>
            <a:off x="821802" y="2398625"/>
            <a:ext cx="3631513" cy="2470123"/>
          </a:xfrm>
          <a:prstGeom prst="rect">
            <a:avLst/>
          </a:prstGeom>
        </p:spPr>
      </p:pic>
    </p:spTree>
    <p:extLst>
      <p:ext uri="{BB962C8B-B14F-4D97-AF65-F5344CB8AC3E}">
        <p14:creationId xmlns:p14="http://schemas.microsoft.com/office/powerpoint/2010/main" val="3269525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8</a:t>
            </a:r>
            <a:endParaRPr dirty="0"/>
          </a:p>
        </p:txBody>
      </p:sp>
      <p:sp>
        <p:nvSpPr>
          <p:cNvPr id="238" name="Google Shape;238;p38"/>
          <p:cNvSpPr txBox="1"/>
          <p:nvPr/>
        </p:nvSpPr>
        <p:spPr>
          <a:xfrm>
            <a:off x="256499" y="3327754"/>
            <a:ext cx="5674546" cy="1058590"/>
          </a:xfrm>
          <a:prstGeom prst="rect">
            <a:avLst/>
          </a:prstGeom>
          <a:noFill/>
          <a:ln>
            <a:noFill/>
          </a:ln>
        </p:spPr>
        <p:txBody>
          <a:bodyPr spcFirstLastPara="1" wrap="square" lIns="91425" tIns="91425" rIns="91425" bIns="91425" anchor="t" anchorCtr="0">
            <a:noAutofit/>
          </a:bodyPr>
          <a:lstStyle/>
          <a:p>
            <a:pPr lvl="0"/>
            <a:r>
              <a:rPr lang="en-SG" sz="1100" dirty="0">
                <a:solidFill>
                  <a:schemeClr val="dk1"/>
                </a:solidFill>
                <a:latin typeface="Roboto Condensed Light"/>
                <a:ea typeface="Roboto Condensed Light"/>
                <a:cs typeface="Roboto Condensed Light"/>
                <a:sym typeface="Roboto Condensed Light"/>
              </a:rPr>
              <a:t>Netflix content shows are geared mainly towards adults but in terms of high user ratings, audience preference does not really discriminate between adults or child friendly shows. To increase viewership, Netflix can consider to implement features to restrict children from viewing adult content, as this can reassure parents to leave their children to watch content on Netflix on their own</a:t>
            </a:r>
            <a:endParaRPr lang="en" sz="1100" dirty="0">
              <a:solidFill>
                <a:schemeClr val="dk1"/>
              </a:solidFill>
              <a:latin typeface="Roboto Condensed Light"/>
              <a:ea typeface="Roboto Condensed Light"/>
              <a:cs typeface="Roboto Condensed Light"/>
              <a:sym typeface="Roboto Condensed Light"/>
            </a:endParaRPr>
          </a:p>
        </p:txBody>
      </p:sp>
      <p:sp>
        <p:nvSpPr>
          <p:cNvPr id="239" name="Google Shape;239;p38"/>
          <p:cNvSpPr txBox="1"/>
          <p:nvPr/>
        </p:nvSpPr>
        <p:spPr>
          <a:xfrm>
            <a:off x="256497" y="2860189"/>
            <a:ext cx="3763303"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MPAA RATING FINDINGS</a:t>
            </a:r>
            <a:endParaRPr sz="2000" b="1" dirty="0">
              <a:solidFill>
                <a:schemeClr val="dk1"/>
              </a:solidFill>
              <a:latin typeface="Exo 2"/>
              <a:ea typeface="Exo 2"/>
              <a:cs typeface="Exo 2"/>
              <a:sym typeface="Exo 2"/>
            </a:endParaRPr>
          </a:p>
        </p:txBody>
      </p:sp>
      <p:pic>
        <p:nvPicPr>
          <p:cNvPr id="2" name="Picture 1">
            <a:extLst>
              <a:ext uri="{FF2B5EF4-FFF2-40B4-BE49-F238E27FC236}">
                <a16:creationId xmlns:a16="http://schemas.microsoft.com/office/drawing/2014/main" id="{4FB66FCB-E757-CE48-A579-EA4CC318739D}"/>
              </a:ext>
            </a:extLst>
          </p:cNvPr>
          <p:cNvPicPr>
            <a:picLocks noChangeAspect="1"/>
          </p:cNvPicPr>
          <p:nvPr/>
        </p:nvPicPr>
        <p:blipFill>
          <a:blip r:embed="rId3"/>
          <a:stretch>
            <a:fillRect/>
          </a:stretch>
        </p:blipFill>
        <p:spPr>
          <a:xfrm>
            <a:off x="277791" y="1042188"/>
            <a:ext cx="4343857" cy="1804472"/>
          </a:xfrm>
          <a:prstGeom prst="rect">
            <a:avLst/>
          </a:prstGeom>
        </p:spPr>
      </p:pic>
      <p:pic>
        <p:nvPicPr>
          <p:cNvPr id="3" name="Picture 2">
            <a:extLst>
              <a:ext uri="{FF2B5EF4-FFF2-40B4-BE49-F238E27FC236}">
                <a16:creationId xmlns:a16="http://schemas.microsoft.com/office/drawing/2014/main" id="{88D3DA80-A9F3-3C4E-9903-1218D1989D0D}"/>
              </a:ext>
            </a:extLst>
          </p:cNvPr>
          <p:cNvPicPr>
            <a:picLocks noChangeAspect="1"/>
          </p:cNvPicPr>
          <p:nvPr/>
        </p:nvPicPr>
        <p:blipFill>
          <a:blip r:embed="rId4"/>
          <a:stretch>
            <a:fillRect/>
          </a:stretch>
        </p:blipFill>
        <p:spPr>
          <a:xfrm>
            <a:off x="4759050" y="906749"/>
            <a:ext cx="4107158" cy="2217622"/>
          </a:xfrm>
          <a:prstGeom prst="rect">
            <a:avLst/>
          </a:prstGeom>
        </p:spPr>
      </p:pic>
    </p:spTree>
    <p:extLst>
      <p:ext uri="{BB962C8B-B14F-4D97-AF65-F5344CB8AC3E}">
        <p14:creationId xmlns:p14="http://schemas.microsoft.com/office/powerpoint/2010/main" val="1142317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7164"/>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9</a:t>
            </a:r>
            <a:endParaRPr dirty="0"/>
          </a:p>
        </p:txBody>
      </p:sp>
      <p:pic>
        <p:nvPicPr>
          <p:cNvPr id="4" name="Picture 3">
            <a:extLst>
              <a:ext uri="{FF2B5EF4-FFF2-40B4-BE49-F238E27FC236}">
                <a16:creationId xmlns:a16="http://schemas.microsoft.com/office/drawing/2014/main" id="{C9356DE5-839B-4648-A849-D2444EA6850B}"/>
              </a:ext>
            </a:extLst>
          </p:cNvPr>
          <p:cNvPicPr>
            <a:picLocks noChangeAspect="1"/>
          </p:cNvPicPr>
          <p:nvPr/>
        </p:nvPicPr>
        <p:blipFill>
          <a:blip r:embed="rId3"/>
          <a:stretch>
            <a:fillRect/>
          </a:stretch>
        </p:blipFill>
        <p:spPr>
          <a:xfrm>
            <a:off x="370389" y="928468"/>
            <a:ext cx="3763303" cy="1856827"/>
          </a:xfrm>
          <a:prstGeom prst="rect">
            <a:avLst/>
          </a:prstGeom>
        </p:spPr>
      </p:pic>
      <p:sp>
        <p:nvSpPr>
          <p:cNvPr id="8" name="Google Shape;239;p38">
            <a:extLst>
              <a:ext uri="{FF2B5EF4-FFF2-40B4-BE49-F238E27FC236}">
                <a16:creationId xmlns:a16="http://schemas.microsoft.com/office/drawing/2014/main" id="{378085DE-4424-8646-A94D-373B57B72875}"/>
              </a:ext>
            </a:extLst>
          </p:cNvPr>
          <p:cNvSpPr txBox="1"/>
          <p:nvPr/>
        </p:nvSpPr>
        <p:spPr>
          <a:xfrm>
            <a:off x="956630" y="475206"/>
            <a:ext cx="3763303"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NETFLIX DESCRIPTION</a:t>
            </a:r>
            <a:endParaRPr sz="2000" b="1" dirty="0">
              <a:solidFill>
                <a:schemeClr val="dk1"/>
              </a:solidFill>
              <a:latin typeface="Exo 2"/>
              <a:ea typeface="Exo 2"/>
              <a:cs typeface="Exo 2"/>
              <a:sym typeface="Exo 2"/>
            </a:endParaRPr>
          </a:p>
        </p:txBody>
      </p:sp>
      <p:pic>
        <p:nvPicPr>
          <p:cNvPr id="5" name="Picture 4">
            <a:extLst>
              <a:ext uri="{FF2B5EF4-FFF2-40B4-BE49-F238E27FC236}">
                <a16:creationId xmlns:a16="http://schemas.microsoft.com/office/drawing/2014/main" id="{87B18D6D-6F6A-0845-8462-B22786E93F51}"/>
              </a:ext>
            </a:extLst>
          </p:cNvPr>
          <p:cNvPicPr>
            <a:picLocks noChangeAspect="1"/>
          </p:cNvPicPr>
          <p:nvPr/>
        </p:nvPicPr>
        <p:blipFill>
          <a:blip r:embed="rId4"/>
          <a:stretch>
            <a:fillRect/>
          </a:stretch>
        </p:blipFill>
        <p:spPr>
          <a:xfrm>
            <a:off x="4678221" y="928468"/>
            <a:ext cx="3673413" cy="1841527"/>
          </a:xfrm>
          <a:prstGeom prst="rect">
            <a:avLst/>
          </a:prstGeom>
        </p:spPr>
      </p:pic>
      <p:pic>
        <p:nvPicPr>
          <p:cNvPr id="6" name="Picture 5">
            <a:extLst>
              <a:ext uri="{FF2B5EF4-FFF2-40B4-BE49-F238E27FC236}">
                <a16:creationId xmlns:a16="http://schemas.microsoft.com/office/drawing/2014/main" id="{731F0599-0251-0348-BD47-6009B48C9456}"/>
              </a:ext>
            </a:extLst>
          </p:cNvPr>
          <p:cNvPicPr>
            <a:picLocks noChangeAspect="1"/>
          </p:cNvPicPr>
          <p:nvPr/>
        </p:nvPicPr>
        <p:blipFill>
          <a:blip r:embed="rId5"/>
          <a:stretch>
            <a:fillRect/>
          </a:stretch>
        </p:blipFill>
        <p:spPr>
          <a:xfrm>
            <a:off x="338190" y="2925026"/>
            <a:ext cx="4327313" cy="2148652"/>
          </a:xfrm>
          <a:prstGeom prst="rect">
            <a:avLst/>
          </a:prstGeom>
        </p:spPr>
      </p:pic>
      <p:sp>
        <p:nvSpPr>
          <p:cNvPr id="11" name="Google Shape;239;p38">
            <a:extLst>
              <a:ext uri="{FF2B5EF4-FFF2-40B4-BE49-F238E27FC236}">
                <a16:creationId xmlns:a16="http://schemas.microsoft.com/office/drawing/2014/main" id="{348A1134-D7F9-FC4A-8928-599B2F14BF3D}"/>
              </a:ext>
            </a:extLst>
          </p:cNvPr>
          <p:cNvSpPr txBox="1"/>
          <p:nvPr/>
        </p:nvSpPr>
        <p:spPr>
          <a:xfrm>
            <a:off x="4885049" y="492318"/>
            <a:ext cx="3763303"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NETFLIX CATEGORIES</a:t>
            </a:r>
            <a:endParaRPr sz="2000" b="1" dirty="0">
              <a:solidFill>
                <a:schemeClr val="dk1"/>
              </a:solidFill>
              <a:latin typeface="Exo 2"/>
              <a:ea typeface="Exo 2"/>
              <a:cs typeface="Exo 2"/>
              <a:sym typeface="Exo 2"/>
            </a:endParaRPr>
          </a:p>
        </p:txBody>
      </p:sp>
      <p:sp>
        <p:nvSpPr>
          <p:cNvPr id="12" name="Google Shape;239;p38">
            <a:extLst>
              <a:ext uri="{FF2B5EF4-FFF2-40B4-BE49-F238E27FC236}">
                <a16:creationId xmlns:a16="http://schemas.microsoft.com/office/drawing/2014/main" id="{EA1724D3-F02F-ED4C-B436-8469A7457528}"/>
              </a:ext>
            </a:extLst>
          </p:cNvPr>
          <p:cNvSpPr txBox="1"/>
          <p:nvPr/>
        </p:nvSpPr>
        <p:spPr>
          <a:xfrm>
            <a:off x="4797963" y="3497299"/>
            <a:ext cx="1842323" cy="736273"/>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bg1"/>
                </a:solidFill>
                <a:latin typeface="Exo 2"/>
                <a:ea typeface="Exo 2"/>
                <a:cs typeface="Exo 2"/>
                <a:sym typeface="Exo 2"/>
              </a:rPr>
              <a:t>IMDB </a:t>
            </a:r>
          </a:p>
          <a:p>
            <a:pPr marL="0" lvl="0" indent="0" algn="l" rtl="0">
              <a:spcBef>
                <a:spcPts val="0"/>
              </a:spcBef>
              <a:spcAft>
                <a:spcPts val="0"/>
              </a:spcAft>
              <a:buNone/>
            </a:pPr>
            <a:r>
              <a:rPr lang="en" sz="2000" b="1" dirty="0">
                <a:solidFill>
                  <a:schemeClr val="bg1"/>
                </a:solidFill>
                <a:latin typeface="Exo 2"/>
                <a:ea typeface="Exo 2"/>
                <a:cs typeface="Exo 2"/>
                <a:sym typeface="Exo 2"/>
              </a:rPr>
              <a:t>GENRES</a:t>
            </a:r>
            <a:endParaRPr sz="2000" b="1" dirty="0">
              <a:solidFill>
                <a:schemeClr val="bg1"/>
              </a:solidFill>
              <a:latin typeface="Exo 2"/>
              <a:ea typeface="Exo 2"/>
              <a:cs typeface="Exo 2"/>
              <a:sym typeface="Exo 2"/>
            </a:endParaRPr>
          </a:p>
        </p:txBody>
      </p:sp>
    </p:spTree>
    <p:extLst>
      <p:ext uri="{BB962C8B-B14F-4D97-AF65-F5344CB8AC3E}">
        <p14:creationId xmlns:p14="http://schemas.microsoft.com/office/powerpoint/2010/main" val="2445253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9</a:t>
            </a:r>
            <a:endParaRPr dirty="0"/>
          </a:p>
        </p:txBody>
      </p:sp>
      <p:sp>
        <p:nvSpPr>
          <p:cNvPr id="238" name="Google Shape;238;p38"/>
          <p:cNvSpPr txBox="1"/>
          <p:nvPr/>
        </p:nvSpPr>
        <p:spPr>
          <a:xfrm>
            <a:off x="419785" y="1335669"/>
            <a:ext cx="8304432" cy="1058590"/>
          </a:xfrm>
          <a:prstGeom prst="rect">
            <a:avLst/>
          </a:prstGeom>
          <a:noFill/>
          <a:ln>
            <a:noFill/>
          </a:ln>
        </p:spPr>
        <p:txBody>
          <a:bodyPr spcFirstLastPara="1" wrap="square" lIns="91425" tIns="91425" rIns="91425" bIns="91425" anchor="t" anchorCtr="0">
            <a:noAutofit/>
          </a:bodyPr>
          <a:lstStyle/>
          <a:p>
            <a:pPr lvl="0"/>
            <a:r>
              <a:rPr lang="en-SG" sz="1100" dirty="0">
                <a:solidFill>
                  <a:schemeClr val="dk1"/>
                </a:solidFill>
                <a:latin typeface="Roboto Condensed Light"/>
                <a:ea typeface="Roboto Condensed Light"/>
                <a:cs typeface="Roboto Condensed Light"/>
                <a:sym typeface="Roboto Condensed Light"/>
              </a:rPr>
              <a:t>Look at the overlap of between the 3 different </a:t>
            </a:r>
            <a:r>
              <a:rPr lang="en-SG" sz="1100" dirty="0" err="1">
                <a:solidFill>
                  <a:schemeClr val="dk1"/>
                </a:solidFill>
                <a:latin typeface="Roboto Condensed Light"/>
                <a:ea typeface="Roboto Condensed Light"/>
                <a:cs typeface="Roboto Condensed Light"/>
                <a:sym typeface="Roboto Condensed Light"/>
              </a:rPr>
              <a:t>wordclouds</a:t>
            </a:r>
            <a:r>
              <a:rPr lang="en-SG" sz="1100" dirty="0">
                <a:solidFill>
                  <a:schemeClr val="dk1"/>
                </a:solidFill>
                <a:latin typeface="Roboto Condensed Light"/>
                <a:ea typeface="Roboto Condensed Light"/>
                <a:cs typeface="Roboto Condensed Light"/>
                <a:sym typeface="Roboto Condensed Light"/>
              </a:rPr>
              <a:t> especially between Netflix categories and IMDB genres</a:t>
            </a:r>
          </a:p>
          <a:p>
            <a:pPr lvl="0"/>
            <a:r>
              <a:rPr lang="en-SG" sz="1100" dirty="0">
                <a:solidFill>
                  <a:schemeClr val="dk1"/>
                </a:solidFill>
                <a:latin typeface="Roboto Condensed Light"/>
                <a:ea typeface="Roboto Condensed Light"/>
                <a:cs typeface="Roboto Condensed Light"/>
                <a:sym typeface="Roboto Condensed Light"/>
              </a:rPr>
              <a:t>Comedy, Crime, Drama, Documentary, Romance, Biography, Family, Animation are genres and categories that perform well on both Netflix and IMDB</a:t>
            </a:r>
          </a:p>
          <a:p>
            <a:pPr lvl="0"/>
            <a:r>
              <a:rPr lang="en-SG" sz="1100" dirty="0">
                <a:solidFill>
                  <a:schemeClr val="dk1"/>
                </a:solidFill>
                <a:latin typeface="Roboto Condensed Light"/>
                <a:ea typeface="Roboto Condensed Light"/>
                <a:cs typeface="Roboto Condensed Light"/>
                <a:sym typeface="Roboto Condensed Light"/>
              </a:rPr>
              <a:t>So, Netflix should continue to expand </a:t>
            </a:r>
            <a:r>
              <a:rPr lang="en-SG" sz="1100">
                <a:solidFill>
                  <a:schemeClr val="dk1"/>
                </a:solidFill>
                <a:latin typeface="Roboto Condensed Light"/>
                <a:ea typeface="Roboto Condensed Light"/>
                <a:cs typeface="Roboto Condensed Light"/>
                <a:sym typeface="Roboto Condensed Light"/>
              </a:rPr>
              <a:t>on these </a:t>
            </a:r>
            <a:r>
              <a:rPr lang="en-SG" sz="1100" dirty="0">
                <a:solidFill>
                  <a:schemeClr val="dk1"/>
                </a:solidFill>
                <a:latin typeface="Roboto Condensed Light"/>
                <a:ea typeface="Roboto Condensed Light"/>
                <a:cs typeface="Roboto Condensed Light"/>
                <a:sym typeface="Roboto Condensed Light"/>
              </a:rPr>
              <a:t>categories for their catalogue as they generally are enjoyed by many.</a:t>
            </a:r>
            <a:endParaRPr lang="en" sz="1100" dirty="0">
              <a:solidFill>
                <a:schemeClr val="dk1"/>
              </a:solidFill>
              <a:latin typeface="Roboto Condensed Light"/>
              <a:ea typeface="Roboto Condensed Light"/>
              <a:cs typeface="Roboto Condensed Light"/>
              <a:sym typeface="Roboto Condensed Light"/>
            </a:endParaRPr>
          </a:p>
        </p:txBody>
      </p:sp>
      <p:sp>
        <p:nvSpPr>
          <p:cNvPr id="239" name="Google Shape;239;p38"/>
          <p:cNvSpPr txBox="1"/>
          <p:nvPr/>
        </p:nvSpPr>
        <p:spPr>
          <a:xfrm>
            <a:off x="419783" y="868104"/>
            <a:ext cx="6329360" cy="5283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DESCRIPTION / CATEGORIES ? GENRE FINDINGS</a:t>
            </a:r>
            <a:endParaRPr sz="2000" b="1" dirty="0">
              <a:solidFill>
                <a:schemeClr val="dk1"/>
              </a:solidFill>
              <a:latin typeface="Exo 2"/>
              <a:ea typeface="Exo 2"/>
              <a:cs typeface="Exo 2"/>
              <a:sym typeface="Exo 2"/>
            </a:endParaRPr>
          </a:p>
        </p:txBody>
      </p:sp>
    </p:spTree>
    <p:extLst>
      <p:ext uri="{BB962C8B-B14F-4D97-AF65-F5344CB8AC3E}">
        <p14:creationId xmlns:p14="http://schemas.microsoft.com/office/powerpoint/2010/main" val="29867980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238" name="Google Shape;238;p38"/>
          <p:cNvSpPr txBox="1"/>
          <p:nvPr/>
        </p:nvSpPr>
        <p:spPr>
          <a:xfrm>
            <a:off x="419784" y="1030869"/>
            <a:ext cx="8304432" cy="3279874"/>
          </a:xfrm>
          <a:prstGeom prst="rect">
            <a:avLst/>
          </a:prstGeom>
          <a:noFill/>
          <a:ln>
            <a:noFill/>
          </a:ln>
        </p:spPr>
        <p:txBody>
          <a:bodyPr spcFirstLastPara="1" wrap="square" lIns="91425" tIns="91425" rIns="91425" bIns="91425" anchor="t" anchorCtr="0">
            <a:noAutofit/>
          </a:bodyPr>
          <a:lstStyle/>
          <a:p>
            <a:pPr lvl="0"/>
            <a:r>
              <a:rPr lang="en-SG" sz="1100" dirty="0">
                <a:solidFill>
                  <a:schemeClr val="dk1"/>
                </a:solidFill>
                <a:latin typeface="Roboto Condensed Light"/>
                <a:ea typeface="Roboto Condensed Light"/>
                <a:cs typeface="Roboto Condensed Light"/>
                <a:sym typeface="Roboto Condensed Light"/>
              </a:rPr>
              <a:t>From all the above insights, it seems Netflix is on a good track that broadcast many enjoyable contents for its viewers</a:t>
            </a:r>
          </a:p>
          <a:p>
            <a:pPr lvl="0"/>
            <a:r>
              <a:rPr lang="en-SG" sz="1100" dirty="0">
                <a:solidFill>
                  <a:schemeClr val="dk1"/>
                </a:solidFill>
                <a:latin typeface="Roboto Condensed Light"/>
                <a:ea typeface="Roboto Condensed Light"/>
                <a:cs typeface="Roboto Condensed Light"/>
                <a:sym typeface="Roboto Condensed Light"/>
              </a:rPr>
              <a:t>To remain competitive, Netflix should continue to produce its own original TV shows content</a:t>
            </a:r>
          </a:p>
          <a:p>
            <a:pPr lvl="0"/>
            <a:endParaRPr lang="en-SG" sz="1100" dirty="0">
              <a:solidFill>
                <a:schemeClr val="dk1"/>
              </a:solidFill>
              <a:latin typeface="Roboto Condensed Light"/>
              <a:ea typeface="Roboto Condensed Light"/>
              <a:cs typeface="Roboto Condensed Light"/>
              <a:sym typeface="Roboto Condensed Light"/>
            </a:endParaRPr>
          </a:p>
          <a:p>
            <a:pPr lvl="0"/>
            <a:r>
              <a:rPr lang="en-SG" sz="1100" dirty="0">
                <a:solidFill>
                  <a:schemeClr val="dk1"/>
                </a:solidFill>
                <a:latin typeface="Roboto Condensed Light"/>
                <a:ea typeface="Roboto Condensed Light"/>
                <a:cs typeface="Roboto Condensed Light"/>
                <a:sym typeface="Roboto Condensed Light"/>
              </a:rPr>
              <a:t>Netflix can also think about partnering with international directors with proven good rating contents</a:t>
            </a:r>
          </a:p>
          <a:p>
            <a:pPr lvl="0"/>
            <a:r>
              <a:rPr lang="en-SG" sz="1100" dirty="0">
                <a:solidFill>
                  <a:schemeClr val="dk1"/>
                </a:solidFill>
                <a:latin typeface="Roboto Condensed Light"/>
                <a:ea typeface="Roboto Condensed Light"/>
                <a:cs typeface="Roboto Condensed Light"/>
                <a:sym typeface="Roboto Condensed Light"/>
              </a:rPr>
              <a:t>and broadcast more contents from other countries such as India, UK, Japan, South Korea as it seems its viewers are </a:t>
            </a:r>
          </a:p>
          <a:p>
            <a:pPr lvl="0"/>
            <a:r>
              <a:rPr lang="en-SG" sz="1100" dirty="0">
                <a:solidFill>
                  <a:schemeClr val="dk1"/>
                </a:solidFill>
                <a:latin typeface="Roboto Condensed Light"/>
                <a:ea typeface="Roboto Condensed Light"/>
                <a:cs typeface="Roboto Condensed Light"/>
                <a:sym typeface="Roboto Condensed Light"/>
              </a:rPr>
              <a:t>acceptable to watch these countries</a:t>
            </a:r>
          </a:p>
          <a:p>
            <a:pPr lvl="0"/>
            <a:endParaRPr lang="en-SG" sz="1100" dirty="0">
              <a:solidFill>
                <a:schemeClr val="dk1"/>
              </a:solidFill>
              <a:latin typeface="Roboto Condensed Light"/>
              <a:ea typeface="Roboto Condensed Light"/>
              <a:cs typeface="Roboto Condensed Light"/>
              <a:sym typeface="Roboto Condensed Light"/>
            </a:endParaRPr>
          </a:p>
          <a:p>
            <a:pPr lvl="0"/>
            <a:r>
              <a:rPr lang="en-SG" sz="1100" dirty="0">
                <a:solidFill>
                  <a:schemeClr val="dk1"/>
                </a:solidFill>
                <a:latin typeface="Roboto Condensed Light"/>
                <a:ea typeface="Roboto Condensed Light"/>
                <a:cs typeface="Roboto Condensed Light"/>
                <a:sym typeface="Roboto Condensed Light"/>
              </a:rPr>
              <a:t>If they apply the above suggestions, I believe Netflix will remain ahead of their competitors </a:t>
            </a:r>
          </a:p>
          <a:p>
            <a:pPr lvl="0"/>
            <a:r>
              <a:rPr lang="en-SG" sz="1100" dirty="0">
                <a:solidFill>
                  <a:schemeClr val="dk1"/>
                </a:solidFill>
                <a:latin typeface="Roboto Condensed Light"/>
                <a:ea typeface="Roboto Condensed Light"/>
                <a:cs typeface="Roboto Condensed Light"/>
                <a:sym typeface="Roboto Condensed Light"/>
              </a:rPr>
              <a:t>as other streaming platforms only just started producing their own content and they are mostly US based.</a:t>
            </a:r>
          </a:p>
          <a:p>
            <a:pPr lvl="0"/>
            <a:endParaRPr lang="en-SG" sz="1100" dirty="0">
              <a:solidFill>
                <a:schemeClr val="dk1"/>
              </a:solidFill>
              <a:latin typeface="Roboto Condensed Light"/>
              <a:ea typeface="Roboto Condensed Light"/>
              <a:cs typeface="Roboto Condensed Light"/>
              <a:sym typeface="Roboto Condensed Light"/>
            </a:endParaRPr>
          </a:p>
          <a:p>
            <a:pPr lvl="0"/>
            <a:r>
              <a:rPr lang="en-SG" sz="1100" dirty="0">
                <a:solidFill>
                  <a:schemeClr val="dk1"/>
                </a:solidFill>
                <a:latin typeface="Roboto Condensed Light"/>
                <a:ea typeface="Roboto Condensed Light"/>
                <a:cs typeface="Roboto Condensed Light"/>
                <a:sym typeface="Roboto Condensed Light"/>
              </a:rPr>
              <a:t>Even though, I have filtered off the high ratings shows with few votes, I can go again and study that dataset</a:t>
            </a:r>
          </a:p>
          <a:p>
            <a:pPr lvl="0"/>
            <a:r>
              <a:rPr lang="en-SG" sz="1100" dirty="0">
                <a:solidFill>
                  <a:schemeClr val="dk1"/>
                </a:solidFill>
                <a:latin typeface="Roboto Condensed Light"/>
                <a:ea typeface="Roboto Condensed Light"/>
                <a:cs typeface="Roboto Condensed Light"/>
                <a:sym typeface="Roboto Condensed Light"/>
              </a:rPr>
              <a:t>If I can have more data and determine that those shows are not given many votes </a:t>
            </a:r>
          </a:p>
          <a:p>
            <a:pPr lvl="0"/>
            <a:r>
              <a:rPr lang="en-SG" sz="1100" dirty="0">
                <a:solidFill>
                  <a:schemeClr val="dk1"/>
                </a:solidFill>
                <a:latin typeface="Roboto Condensed Light"/>
                <a:ea typeface="Roboto Condensed Light"/>
                <a:cs typeface="Roboto Condensed Light"/>
                <a:sym typeface="Roboto Condensed Light"/>
              </a:rPr>
              <a:t>because not many audience are aware of those shows, Netflix can choose to obtain license from those shows </a:t>
            </a:r>
          </a:p>
          <a:p>
            <a:pPr lvl="0"/>
            <a:r>
              <a:rPr lang="en-SG" sz="1100" dirty="0">
                <a:solidFill>
                  <a:schemeClr val="dk1"/>
                </a:solidFill>
                <a:latin typeface="Roboto Condensed Light"/>
                <a:ea typeface="Roboto Condensed Light"/>
                <a:cs typeface="Roboto Condensed Light"/>
                <a:sym typeface="Roboto Condensed Light"/>
              </a:rPr>
              <a:t>and promote them well in their platform as Netflix has a good recommendation engine built that can market </a:t>
            </a:r>
          </a:p>
          <a:p>
            <a:pPr lvl="0"/>
            <a:r>
              <a:rPr lang="en-SG" sz="1100" dirty="0">
                <a:solidFill>
                  <a:schemeClr val="dk1"/>
                </a:solidFill>
                <a:latin typeface="Roboto Condensed Light"/>
                <a:ea typeface="Roboto Condensed Light"/>
                <a:cs typeface="Roboto Condensed Light"/>
                <a:sym typeface="Roboto Condensed Light"/>
              </a:rPr>
              <a:t>these shows towards the right audience type</a:t>
            </a:r>
          </a:p>
          <a:p>
            <a:pPr lvl="0"/>
            <a:endParaRPr lang="en-SG" sz="1100" dirty="0">
              <a:solidFill>
                <a:schemeClr val="dk1"/>
              </a:solidFill>
              <a:latin typeface="Roboto Condensed Light"/>
              <a:ea typeface="Roboto Condensed Light"/>
              <a:cs typeface="Roboto Condensed Light"/>
              <a:sym typeface="Roboto Condensed Light"/>
            </a:endParaRPr>
          </a:p>
          <a:p>
            <a:pPr lvl="0"/>
            <a:endParaRPr lang="en" sz="1100" dirty="0">
              <a:solidFill>
                <a:schemeClr val="dk1"/>
              </a:solidFill>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36798965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2"/>
          <p:cNvSpPr txBox="1">
            <a:spLocks noGrp="1"/>
          </p:cNvSpPr>
          <p:nvPr>
            <p:ph type="ctrTitle"/>
          </p:nvPr>
        </p:nvSpPr>
        <p:spPr>
          <a:xfrm>
            <a:off x="3558595" y="560096"/>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155" name="Google Shape;155;p32"/>
          <p:cNvSpPr txBox="1">
            <a:spLocks noGrp="1"/>
          </p:cNvSpPr>
          <p:nvPr>
            <p:ph type="ctrTitle" idx="2"/>
          </p:nvPr>
        </p:nvSpPr>
        <p:spPr>
          <a:xfrm>
            <a:off x="3558446" y="1771579"/>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PROBLEM STATEMENT</a:t>
            </a:r>
            <a:endParaRPr dirty="0"/>
          </a:p>
        </p:txBody>
      </p:sp>
      <p:sp>
        <p:nvSpPr>
          <p:cNvPr id="156" name="Google Shape;156;p32"/>
          <p:cNvSpPr txBox="1">
            <a:spLocks noGrp="1"/>
          </p:cNvSpPr>
          <p:nvPr>
            <p:ph type="subTitle" idx="1"/>
          </p:nvPr>
        </p:nvSpPr>
        <p:spPr>
          <a:xfrm>
            <a:off x="3858596" y="2226404"/>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Overview of the insights to uncover</a:t>
            </a:r>
            <a:endParaRPr dirty="0"/>
          </a:p>
        </p:txBody>
      </p:sp>
      <p:sp>
        <p:nvSpPr>
          <p:cNvPr id="157" name="Google Shape;157;p32"/>
          <p:cNvSpPr txBox="1">
            <a:spLocks noGrp="1"/>
          </p:cNvSpPr>
          <p:nvPr>
            <p:ph type="ctrTitle" idx="9"/>
          </p:nvPr>
        </p:nvSpPr>
        <p:spPr>
          <a:xfrm>
            <a:off x="3624631" y="2675829"/>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CLEANING PROCESS</a:t>
            </a:r>
            <a:endParaRPr dirty="0"/>
          </a:p>
        </p:txBody>
      </p:sp>
      <p:sp>
        <p:nvSpPr>
          <p:cNvPr id="158" name="Google Shape;158;p32"/>
          <p:cNvSpPr txBox="1">
            <a:spLocks noGrp="1"/>
          </p:cNvSpPr>
          <p:nvPr>
            <p:ph type="subTitle" idx="13"/>
          </p:nvPr>
        </p:nvSpPr>
        <p:spPr>
          <a:xfrm>
            <a:off x="3924781" y="3130652"/>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Overview of the actions taken to clean all datasets and merge them together</a:t>
            </a:r>
            <a:endParaRPr dirty="0"/>
          </a:p>
        </p:txBody>
      </p:sp>
      <p:sp>
        <p:nvSpPr>
          <p:cNvPr id="159" name="Google Shape;159;p32"/>
          <p:cNvSpPr txBox="1">
            <a:spLocks noGrp="1"/>
          </p:cNvSpPr>
          <p:nvPr>
            <p:ph type="title" idx="3"/>
          </p:nvPr>
        </p:nvSpPr>
        <p:spPr>
          <a:xfrm>
            <a:off x="5286598" y="2114374"/>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60" name="Google Shape;160;p32"/>
          <p:cNvSpPr txBox="1">
            <a:spLocks noGrp="1"/>
          </p:cNvSpPr>
          <p:nvPr>
            <p:ph type="title" idx="5"/>
          </p:nvPr>
        </p:nvSpPr>
        <p:spPr>
          <a:xfrm>
            <a:off x="5392122" y="4080056"/>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61" name="Google Shape;161;p32"/>
          <p:cNvSpPr txBox="1">
            <a:spLocks noGrp="1"/>
          </p:cNvSpPr>
          <p:nvPr>
            <p:ph type="title" idx="4"/>
          </p:nvPr>
        </p:nvSpPr>
        <p:spPr>
          <a:xfrm>
            <a:off x="5339741" y="3023783"/>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cxnSp>
        <p:nvCxnSpPr>
          <p:cNvPr id="162" name="Google Shape;162;p32"/>
          <p:cNvCxnSpPr>
            <a:cxnSpLocks/>
          </p:cNvCxnSpPr>
          <p:nvPr/>
        </p:nvCxnSpPr>
        <p:spPr>
          <a:xfrm flipH="1">
            <a:off x="3429305" y="1638937"/>
            <a:ext cx="2633770" cy="0"/>
          </a:xfrm>
          <a:prstGeom prst="straightConnector1">
            <a:avLst/>
          </a:prstGeom>
          <a:noFill/>
          <a:ln w="9525" cap="flat" cmpd="sng">
            <a:solidFill>
              <a:schemeClr val="dk2"/>
            </a:solidFill>
            <a:prstDash val="solid"/>
            <a:round/>
            <a:headEnd type="none" w="med" len="med"/>
            <a:tailEnd type="none" w="med" len="med"/>
          </a:ln>
        </p:spPr>
      </p:cxnSp>
      <p:sp>
        <p:nvSpPr>
          <p:cNvPr id="167" name="Google Shape;167;p32"/>
          <p:cNvSpPr txBox="1">
            <a:spLocks noGrp="1"/>
          </p:cNvSpPr>
          <p:nvPr>
            <p:ph type="ctrTitle" idx="14"/>
          </p:nvPr>
        </p:nvSpPr>
        <p:spPr>
          <a:xfrm>
            <a:off x="3677012" y="3734224"/>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DATA INSIGHTS</a:t>
            </a:r>
            <a:endParaRPr dirty="0"/>
          </a:p>
        </p:txBody>
      </p:sp>
      <p:sp>
        <p:nvSpPr>
          <p:cNvPr id="168" name="Google Shape;168;p32"/>
          <p:cNvSpPr txBox="1">
            <a:spLocks noGrp="1"/>
          </p:cNvSpPr>
          <p:nvPr>
            <p:ph type="subTitle" idx="15"/>
          </p:nvPr>
        </p:nvSpPr>
        <p:spPr>
          <a:xfrm>
            <a:off x="3977162" y="4189044"/>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Questions, interpretations and recommendations that covers problem statements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53"/>
          <p:cNvSpPr txBox="1">
            <a:spLocks noGrp="1"/>
          </p:cNvSpPr>
          <p:nvPr>
            <p:ph type="subTitle" idx="1"/>
          </p:nvPr>
        </p:nvSpPr>
        <p:spPr>
          <a:xfrm>
            <a:off x="2152500" y="2494850"/>
            <a:ext cx="4839000" cy="10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Does anyone have any questions?</a:t>
            </a:r>
          </a:p>
          <a:p>
            <a:pPr marL="0" lvl="0" indent="0">
              <a:buSzPts val="1100"/>
            </a:pPr>
            <a:r>
              <a:rPr lang="en-SG" dirty="0"/>
              <a:t>https://</a:t>
            </a:r>
            <a:r>
              <a:rPr lang="en-SG" dirty="0" err="1"/>
              <a:t>github.com</a:t>
            </a:r>
            <a:r>
              <a:rPr lang="en-SG" dirty="0"/>
              <a:t>/</a:t>
            </a:r>
            <a:r>
              <a:rPr lang="en-SG" dirty="0" err="1"/>
              <a:t>LiyanaRoslie</a:t>
            </a:r>
            <a:r>
              <a:rPr lang="en-SG" dirty="0"/>
              <a:t>/ds-</a:t>
            </a:r>
            <a:r>
              <a:rPr lang="en-SG" dirty="0" err="1"/>
              <a:t>netflix</a:t>
            </a:r>
            <a:r>
              <a:rPr lang="en-SG" dirty="0"/>
              <a:t>-</a:t>
            </a:r>
            <a:r>
              <a:rPr lang="en-SG" dirty="0" err="1"/>
              <a:t>eda</a:t>
            </a:r>
            <a:endParaRPr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Clr>
                <a:schemeClr val="dk1"/>
              </a:buClr>
              <a:buSzPts val="1100"/>
              <a:buFont typeface="Arial"/>
              <a:buNone/>
            </a:pPr>
            <a:endParaRPr dirty="0"/>
          </a:p>
        </p:txBody>
      </p:sp>
      <p:sp>
        <p:nvSpPr>
          <p:cNvPr id="603" name="Google Shape;603;p53"/>
          <p:cNvSpPr txBox="1">
            <a:spLocks noGrp="1"/>
          </p:cNvSpPr>
          <p:nvPr>
            <p:ph type="ctrTitle"/>
          </p:nvPr>
        </p:nvSpPr>
        <p:spPr>
          <a:xfrm flipH="1">
            <a:off x="1974150" y="1161000"/>
            <a:ext cx="5195700" cy="136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cxnSp>
        <p:nvCxnSpPr>
          <p:cNvPr id="604" name="Google Shape;604;p53"/>
          <p:cNvCxnSpPr/>
          <p:nvPr/>
        </p:nvCxnSpPr>
        <p:spPr>
          <a:xfrm rot="10800000">
            <a:off x="8156400" y="630088"/>
            <a:ext cx="1236300" cy="0"/>
          </a:xfrm>
          <a:prstGeom prst="straightConnector1">
            <a:avLst/>
          </a:prstGeom>
          <a:noFill/>
          <a:ln w="9525" cap="flat" cmpd="sng">
            <a:solidFill>
              <a:schemeClr val="dk1"/>
            </a:solidFill>
            <a:prstDash val="solid"/>
            <a:round/>
            <a:headEnd type="none" w="med" len="med"/>
            <a:tailEnd type="none" w="med" len="med"/>
          </a:ln>
        </p:spPr>
      </p:cxnSp>
      <p:cxnSp>
        <p:nvCxnSpPr>
          <p:cNvPr id="617" name="Google Shape;617;p53"/>
          <p:cNvCxnSpPr/>
          <p:nvPr/>
        </p:nvCxnSpPr>
        <p:spPr>
          <a:xfrm rot="10800000">
            <a:off x="-125" y="4765850"/>
            <a:ext cx="958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3"/>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endParaRPr dirty="0"/>
          </a:p>
        </p:txBody>
      </p:sp>
      <p:sp>
        <p:nvSpPr>
          <p:cNvPr id="180" name="Google Shape;180;p33"/>
          <p:cNvSpPr txBox="1">
            <a:spLocks noGrp="1"/>
          </p:cNvSpPr>
          <p:nvPr>
            <p:ph type="title" idx="2"/>
          </p:nvPr>
        </p:nvSpPr>
        <p:spPr>
          <a:xfrm flipH="1">
            <a:off x="1147579" y="208001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cxnSp>
        <p:nvCxnSpPr>
          <p:cNvPr id="181" name="Google Shape;181;p33"/>
          <p:cNvCxnSpPr/>
          <p:nvPr/>
        </p:nvCxnSpPr>
        <p:spPr>
          <a:xfrm>
            <a:off x="0" y="4414355"/>
            <a:ext cx="1561500" cy="0"/>
          </a:xfrm>
          <a:prstGeom prst="straightConnector1">
            <a:avLst/>
          </a:prstGeom>
          <a:noFill/>
          <a:ln w="9525" cap="flat" cmpd="sng">
            <a:solidFill>
              <a:schemeClr val="dk1"/>
            </a:solidFill>
            <a:prstDash val="solid"/>
            <a:round/>
            <a:headEnd type="none" w="med" len="med"/>
            <a:tailEnd type="none" w="med" len="med"/>
          </a:ln>
        </p:spPr>
      </p:cxnSp>
      <p:sp>
        <p:nvSpPr>
          <p:cNvPr id="182" name="Google Shape;182;p33"/>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 of the insights to uncover</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4"/>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STATEMENT</a:t>
            </a:r>
            <a:endParaRPr sz="2800" dirty="0"/>
          </a:p>
        </p:txBody>
      </p:sp>
      <p:sp>
        <p:nvSpPr>
          <p:cNvPr id="188" name="Google Shape;188;p34"/>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p>
            <a:pPr marL="0" lvl="0" indent="0"/>
            <a:r>
              <a:rPr lang="en-SG" dirty="0"/>
              <a:t>To uncover insight on what kind of Netflix contents that will be enjoyed and well-received by the viewers</a:t>
            </a:r>
          </a:p>
          <a:p>
            <a:pPr marL="0" lvl="0" indent="0"/>
            <a:endParaRPr lang="en-SG" dirty="0"/>
          </a:p>
          <a:p>
            <a:pPr marL="171450" lvl="0" indent="-171450" algn="l">
              <a:buFont typeface="Arial" panose="020B0604020202020204" pitchFamily="34" charset="0"/>
              <a:buChar char="•"/>
            </a:pPr>
            <a:r>
              <a:rPr lang="en-SG" dirty="0"/>
              <a:t>How well content is enjoyed is mainly determined by the average weighted rating and total votes casted provided by IMDB</a:t>
            </a:r>
          </a:p>
          <a:p>
            <a:pPr marL="171450" lvl="0" indent="-171450" algn="l">
              <a:buFont typeface="Arial" panose="020B0604020202020204" pitchFamily="34" charset="0"/>
              <a:buChar char="•"/>
            </a:pPr>
            <a:r>
              <a:rPr lang="en-SG" dirty="0"/>
              <a:t>The types of contents such as MPAA rating, genres, description, original content</a:t>
            </a:r>
          </a:p>
          <a:p>
            <a:pPr marL="171450" lvl="0" indent="-171450" algn="l">
              <a:buFont typeface="Arial" panose="020B0604020202020204" pitchFamily="34" charset="0"/>
              <a:buChar char="•"/>
            </a:pPr>
            <a:r>
              <a:rPr lang="en-SG" dirty="0"/>
              <a:t>Other factors that may affect the likability of the contents includes director, cast, country, release year, duration</a:t>
            </a:r>
          </a:p>
          <a:p>
            <a:pPr marL="171450" lvl="0" indent="-171450" algn="l">
              <a:buFont typeface="Arial" panose="020B0604020202020204" pitchFamily="34" charset="0"/>
              <a:buChar char="•"/>
            </a:pPr>
            <a:r>
              <a:rPr lang="en-SG" dirty="0"/>
              <a:t>Uncover any correlations, trends with all the factors mentioned above</a:t>
            </a:r>
            <a:endParaRPr dirty="0"/>
          </a:p>
        </p:txBody>
      </p:sp>
      <p:cxnSp>
        <p:nvCxnSpPr>
          <p:cNvPr id="189" name="Google Shape;189;p34"/>
          <p:cNvCxnSpPr/>
          <p:nvPr/>
        </p:nvCxnSpPr>
        <p:spPr>
          <a:xfrm>
            <a:off x="4569600" y="1159220"/>
            <a:ext cx="4574400" cy="0"/>
          </a:xfrm>
          <a:prstGeom prst="straightConnector1">
            <a:avLst/>
          </a:prstGeom>
          <a:noFill/>
          <a:ln w="9525" cap="flat" cmpd="sng">
            <a:solidFill>
              <a:schemeClr val="dk1"/>
            </a:solidFill>
            <a:prstDash val="solid"/>
            <a:round/>
            <a:headEnd type="none" w="med" len="med"/>
            <a:tailEnd type="none" w="med" len="med"/>
          </a:ln>
        </p:spPr>
      </p:cxnSp>
      <p:cxnSp>
        <p:nvCxnSpPr>
          <p:cNvPr id="190" name="Google Shape;190;p34"/>
          <p:cNvCxnSpPr/>
          <p:nvPr/>
        </p:nvCxnSpPr>
        <p:spPr>
          <a:xfrm>
            <a:off x="0" y="4238735"/>
            <a:ext cx="4574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5"/>
          <p:cNvSpPr/>
          <p:nvPr/>
        </p:nvSpPr>
        <p:spPr>
          <a:xfrm>
            <a:off x="549336" y="3673574"/>
            <a:ext cx="1986928" cy="1199367"/>
          </a:xfrm>
          <a:prstGeom prst="snip2DiagRect">
            <a:avLst>
              <a:gd name="adj1" fmla="val 0"/>
              <a:gd name="adj2"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txBox="1"/>
          <p:nvPr/>
        </p:nvSpPr>
        <p:spPr>
          <a:xfrm>
            <a:off x="598838" y="3646563"/>
            <a:ext cx="1770681"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lt1"/>
                </a:solidFill>
                <a:latin typeface="Exo 2"/>
                <a:ea typeface="Exo 2"/>
                <a:cs typeface="Exo 2"/>
                <a:sym typeface="Exo 2"/>
              </a:rPr>
              <a:t>CONTENT TYPE</a:t>
            </a:r>
            <a:endParaRPr b="1" dirty="0">
              <a:solidFill>
                <a:schemeClr val="lt1"/>
              </a:solidFill>
              <a:latin typeface="Exo 2"/>
              <a:ea typeface="Exo 2"/>
              <a:cs typeface="Exo 2"/>
              <a:sym typeface="Exo 2"/>
            </a:endParaRPr>
          </a:p>
        </p:txBody>
      </p:sp>
      <p:sp>
        <p:nvSpPr>
          <p:cNvPr id="197" name="Google Shape;197;p35"/>
          <p:cNvSpPr txBox="1"/>
          <p:nvPr/>
        </p:nvSpPr>
        <p:spPr>
          <a:xfrm>
            <a:off x="669938" y="3914772"/>
            <a:ext cx="1612325" cy="824399"/>
          </a:xfrm>
          <a:prstGeom prst="rect">
            <a:avLst/>
          </a:prstGeom>
          <a:noFill/>
          <a:ln>
            <a:noFill/>
          </a:ln>
        </p:spPr>
        <p:txBody>
          <a:bodyPr spcFirstLastPara="1" wrap="square" lIns="91425" tIns="91425" rIns="91425" bIns="91425" anchor="t" anchorCtr="0">
            <a:noAutofit/>
          </a:bodyPr>
          <a:lstStyle/>
          <a:p>
            <a:pPr marL="171450" lvl="0" indent="-171450" rtl="0">
              <a:spcBef>
                <a:spcPts val="0"/>
              </a:spcBef>
              <a:spcAft>
                <a:spcPts val="0"/>
              </a:spcAft>
              <a:buFont typeface="Arial" panose="020B0604020202020204" pitchFamily="34" charset="0"/>
              <a:buChar char="•"/>
            </a:pPr>
            <a:r>
              <a:rPr lang="en" sz="1000" dirty="0">
                <a:solidFill>
                  <a:schemeClr val="lt1"/>
                </a:solidFill>
                <a:latin typeface="Roboto Condensed Light"/>
                <a:ea typeface="Roboto Condensed Light"/>
                <a:cs typeface="Roboto Condensed Light"/>
                <a:sym typeface="Roboto Condensed Light"/>
              </a:rPr>
              <a:t>Movies or TV Shows</a:t>
            </a:r>
          </a:p>
          <a:p>
            <a:pPr marL="171450" lvl="0" indent="-171450" rtl="0">
              <a:spcBef>
                <a:spcPts val="0"/>
              </a:spcBef>
              <a:spcAft>
                <a:spcPts val="0"/>
              </a:spcAft>
              <a:buFont typeface="Arial" panose="020B0604020202020204" pitchFamily="34" charset="0"/>
              <a:buChar char="•"/>
            </a:pPr>
            <a:r>
              <a:rPr lang="en" sz="1000" dirty="0">
                <a:solidFill>
                  <a:schemeClr val="lt1"/>
                </a:solidFill>
                <a:latin typeface="Roboto Condensed Light"/>
                <a:ea typeface="Roboto Condensed Light"/>
                <a:cs typeface="Roboto Condensed Light"/>
                <a:sym typeface="Roboto Condensed Light"/>
              </a:rPr>
              <a:t>MPAA rating</a:t>
            </a:r>
          </a:p>
          <a:p>
            <a:pPr marL="171450" lvl="0" indent="-171450" rtl="0">
              <a:spcBef>
                <a:spcPts val="0"/>
              </a:spcBef>
              <a:spcAft>
                <a:spcPts val="0"/>
              </a:spcAft>
              <a:buFont typeface="Arial" panose="020B0604020202020204" pitchFamily="34" charset="0"/>
              <a:buChar char="•"/>
            </a:pPr>
            <a:r>
              <a:rPr lang="en-SG" sz="1000" dirty="0">
                <a:solidFill>
                  <a:schemeClr val="lt1"/>
                </a:solidFill>
                <a:latin typeface="Roboto Condensed Light"/>
                <a:ea typeface="Roboto Condensed Light"/>
                <a:cs typeface="Roboto Condensed Light"/>
                <a:sym typeface="Roboto Condensed Light"/>
              </a:rPr>
              <a:t>G</a:t>
            </a:r>
            <a:r>
              <a:rPr lang="en" sz="1000" dirty="0" err="1">
                <a:solidFill>
                  <a:schemeClr val="lt1"/>
                </a:solidFill>
                <a:latin typeface="Roboto Condensed Light"/>
                <a:ea typeface="Roboto Condensed Light"/>
                <a:cs typeface="Roboto Condensed Light"/>
                <a:sym typeface="Roboto Condensed Light"/>
              </a:rPr>
              <a:t>enres</a:t>
            </a:r>
            <a:endParaRPr lang="en" sz="1000" dirty="0">
              <a:solidFill>
                <a:schemeClr val="lt1"/>
              </a:solidFill>
              <a:latin typeface="Roboto Condensed Light"/>
              <a:ea typeface="Roboto Condensed Light"/>
              <a:cs typeface="Roboto Condensed Light"/>
              <a:sym typeface="Roboto Condensed Light"/>
            </a:endParaRPr>
          </a:p>
          <a:p>
            <a:pPr marL="171450" lvl="0" indent="-171450" rtl="0">
              <a:spcBef>
                <a:spcPts val="0"/>
              </a:spcBef>
              <a:spcAft>
                <a:spcPts val="0"/>
              </a:spcAft>
              <a:buFont typeface="Arial" panose="020B0604020202020204" pitchFamily="34" charset="0"/>
              <a:buChar char="•"/>
            </a:pPr>
            <a:r>
              <a:rPr lang="en" sz="1000" dirty="0">
                <a:solidFill>
                  <a:schemeClr val="lt1"/>
                </a:solidFill>
                <a:latin typeface="Roboto Condensed Light"/>
                <a:ea typeface="Roboto Condensed Light"/>
                <a:cs typeface="Roboto Condensed Light"/>
                <a:sym typeface="Roboto Condensed Light"/>
              </a:rPr>
              <a:t>Description</a:t>
            </a:r>
          </a:p>
          <a:p>
            <a:pPr marL="171450" lvl="0" indent="-171450" rtl="0">
              <a:spcBef>
                <a:spcPts val="0"/>
              </a:spcBef>
              <a:spcAft>
                <a:spcPts val="0"/>
              </a:spcAft>
              <a:buFont typeface="Arial" panose="020B0604020202020204" pitchFamily="34" charset="0"/>
              <a:buChar char="•"/>
            </a:pPr>
            <a:r>
              <a:rPr lang="en" sz="1000" dirty="0">
                <a:solidFill>
                  <a:schemeClr val="lt1"/>
                </a:solidFill>
                <a:latin typeface="Roboto Condensed Light"/>
                <a:ea typeface="Roboto Condensed Light"/>
                <a:cs typeface="Roboto Condensed Light"/>
                <a:sym typeface="Roboto Condensed Light"/>
              </a:rPr>
              <a:t>Original Content</a:t>
            </a:r>
          </a:p>
          <a:p>
            <a:pPr marL="171450" lvl="0" indent="-171450" rtl="0">
              <a:spcBef>
                <a:spcPts val="0"/>
              </a:spcBef>
              <a:spcAft>
                <a:spcPts val="0"/>
              </a:spcAft>
              <a:buFont typeface="Arial" panose="020B0604020202020204" pitchFamily="34" charset="0"/>
              <a:buChar char="•"/>
            </a:pPr>
            <a:endParaRPr sz="1000" dirty="0">
              <a:solidFill>
                <a:schemeClr val="lt1"/>
              </a:solidFill>
              <a:latin typeface="Roboto Condensed Light"/>
              <a:ea typeface="Roboto Condensed Light"/>
              <a:cs typeface="Roboto Condensed Light"/>
              <a:sym typeface="Roboto Condensed Light"/>
            </a:endParaRPr>
          </a:p>
        </p:txBody>
      </p:sp>
      <p:sp>
        <p:nvSpPr>
          <p:cNvPr id="198" name="Google Shape;198;p35"/>
          <p:cNvSpPr/>
          <p:nvPr/>
        </p:nvSpPr>
        <p:spPr>
          <a:xfrm>
            <a:off x="4935273" y="3673575"/>
            <a:ext cx="2136851" cy="1199366"/>
          </a:xfrm>
          <a:prstGeom prst="snip2DiagRect">
            <a:avLst>
              <a:gd name="adj1" fmla="val 0"/>
              <a:gd name="adj2"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txBox="1"/>
          <p:nvPr/>
        </p:nvSpPr>
        <p:spPr>
          <a:xfrm>
            <a:off x="4975935" y="3646563"/>
            <a:ext cx="192257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lt1"/>
                </a:solidFill>
                <a:latin typeface="Exo 2"/>
                <a:ea typeface="Exo 2"/>
                <a:cs typeface="Exo 2"/>
                <a:sym typeface="Exo 2"/>
              </a:rPr>
              <a:t>OTHER FACTORS</a:t>
            </a:r>
            <a:endParaRPr b="1" dirty="0">
              <a:solidFill>
                <a:schemeClr val="lt1"/>
              </a:solidFill>
              <a:latin typeface="Exo 2"/>
              <a:ea typeface="Exo 2"/>
              <a:cs typeface="Exo 2"/>
              <a:sym typeface="Exo 2"/>
            </a:endParaRPr>
          </a:p>
        </p:txBody>
      </p:sp>
      <p:sp>
        <p:nvSpPr>
          <p:cNvPr id="200" name="Google Shape;200;p35"/>
          <p:cNvSpPr txBox="1"/>
          <p:nvPr/>
        </p:nvSpPr>
        <p:spPr>
          <a:xfrm>
            <a:off x="5047035" y="3914772"/>
            <a:ext cx="1851470" cy="958169"/>
          </a:xfrm>
          <a:prstGeom prst="rect">
            <a:avLst/>
          </a:prstGeom>
          <a:noFill/>
          <a:ln>
            <a:noFill/>
          </a:ln>
        </p:spPr>
        <p:txBody>
          <a:bodyPr spcFirstLastPara="1" wrap="square" lIns="91425" tIns="91425" rIns="91425" bIns="91425" anchor="t" anchorCtr="0">
            <a:noAutofit/>
          </a:bodyPr>
          <a:lstStyle/>
          <a:p>
            <a:pPr marL="171450" lvl="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Director</a:t>
            </a:r>
          </a:p>
          <a:p>
            <a:pPr marL="171450" lvl="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Country</a:t>
            </a:r>
          </a:p>
          <a:p>
            <a:pPr marL="171450" lvl="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Release Year </a:t>
            </a:r>
          </a:p>
          <a:p>
            <a:pPr marL="171450" lvl="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Duration</a:t>
            </a:r>
            <a:endParaRPr sz="1000" dirty="0">
              <a:solidFill>
                <a:schemeClr val="lt1"/>
              </a:solidFill>
              <a:latin typeface="Roboto Condensed Light"/>
              <a:ea typeface="Roboto Condensed Light"/>
              <a:sym typeface="Roboto Condensed Light"/>
            </a:endParaRPr>
          </a:p>
        </p:txBody>
      </p:sp>
      <p:sp>
        <p:nvSpPr>
          <p:cNvPr id="201" name="Google Shape;201;p35"/>
          <p:cNvSpPr txBox="1">
            <a:spLocks noGrp="1"/>
          </p:cNvSpPr>
          <p:nvPr>
            <p:ph type="ctrTitle"/>
          </p:nvPr>
        </p:nvSpPr>
        <p:spPr>
          <a:xfrm>
            <a:off x="402268"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STATEMENT SUMMARY</a:t>
            </a:r>
            <a:endParaRPr dirty="0"/>
          </a:p>
        </p:txBody>
      </p:sp>
      <p:cxnSp>
        <p:nvCxnSpPr>
          <p:cNvPr id="202" name="Google Shape;202;p35"/>
          <p:cNvCxnSpPr/>
          <p:nvPr/>
        </p:nvCxnSpPr>
        <p:spPr>
          <a:xfrm rot="-5400000" flipH="1">
            <a:off x="3285754" y="2314525"/>
            <a:ext cx="360900" cy="600"/>
          </a:xfrm>
          <a:prstGeom prst="curvedConnector3">
            <a:avLst>
              <a:gd name="adj1" fmla="val 50000"/>
            </a:avLst>
          </a:prstGeom>
          <a:noFill/>
          <a:ln w="9525" cap="flat" cmpd="sng">
            <a:solidFill>
              <a:schemeClr val="dk1"/>
            </a:solidFill>
            <a:prstDash val="solid"/>
            <a:round/>
            <a:headEnd type="none" w="med" len="med"/>
            <a:tailEnd type="none" w="med" len="med"/>
          </a:ln>
        </p:spPr>
      </p:cxnSp>
      <p:sp>
        <p:nvSpPr>
          <p:cNvPr id="203" name="Google Shape;203;p35"/>
          <p:cNvSpPr/>
          <p:nvPr/>
        </p:nvSpPr>
        <p:spPr>
          <a:xfrm>
            <a:off x="1968374" y="2572350"/>
            <a:ext cx="3055500" cy="833700"/>
          </a:xfrm>
          <a:prstGeom prst="snip2DiagRect">
            <a:avLst>
              <a:gd name="adj1" fmla="val 0"/>
              <a:gd name="adj2"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5"/>
          <p:cNvSpPr/>
          <p:nvPr/>
        </p:nvSpPr>
        <p:spPr>
          <a:xfrm>
            <a:off x="2422231" y="1111125"/>
            <a:ext cx="2027370" cy="946200"/>
          </a:xfrm>
          <a:prstGeom prst="snip2DiagRect">
            <a:avLst>
              <a:gd name="adj1" fmla="val 0"/>
              <a:gd name="adj2"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5" name="Google Shape;205;p35"/>
          <p:cNvCxnSpPr>
            <a:cxnSpLocks/>
          </p:cNvCxnSpPr>
          <p:nvPr/>
        </p:nvCxnSpPr>
        <p:spPr>
          <a:xfrm rot="5400000">
            <a:off x="1297224" y="3002475"/>
            <a:ext cx="611100" cy="584700"/>
          </a:xfrm>
          <a:prstGeom prst="bentConnector3">
            <a:avLst>
              <a:gd name="adj1" fmla="val -691"/>
            </a:avLst>
          </a:prstGeom>
          <a:noFill/>
          <a:ln w="9525" cap="flat" cmpd="sng">
            <a:solidFill>
              <a:schemeClr val="dk1"/>
            </a:solidFill>
            <a:prstDash val="solid"/>
            <a:round/>
            <a:headEnd type="none" w="med" len="med"/>
            <a:tailEnd type="none" w="med" len="med"/>
          </a:ln>
        </p:spPr>
      </p:cxnSp>
      <p:cxnSp>
        <p:nvCxnSpPr>
          <p:cNvPr id="208" name="Google Shape;208;p35"/>
          <p:cNvCxnSpPr>
            <a:cxnSpLocks/>
          </p:cNvCxnSpPr>
          <p:nvPr/>
        </p:nvCxnSpPr>
        <p:spPr>
          <a:xfrm>
            <a:off x="5100574" y="3040275"/>
            <a:ext cx="577800" cy="560100"/>
          </a:xfrm>
          <a:prstGeom prst="bentConnector3">
            <a:avLst>
              <a:gd name="adj1" fmla="val 99749"/>
            </a:avLst>
          </a:prstGeom>
          <a:noFill/>
          <a:ln w="9525" cap="flat" cmpd="sng">
            <a:solidFill>
              <a:schemeClr val="dk1"/>
            </a:solidFill>
            <a:prstDash val="solid"/>
            <a:round/>
            <a:headEnd type="none" w="med" len="med"/>
            <a:tailEnd type="none" w="med" len="med"/>
          </a:ln>
        </p:spPr>
      </p:cxnSp>
      <p:sp>
        <p:nvSpPr>
          <p:cNvPr id="211" name="Google Shape;211;p35"/>
          <p:cNvSpPr txBox="1"/>
          <p:nvPr/>
        </p:nvSpPr>
        <p:spPr>
          <a:xfrm>
            <a:off x="2369520" y="2581716"/>
            <a:ext cx="2098979"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dk1"/>
                </a:solidFill>
                <a:latin typeface="Exo 2"/>
                <a:ea typeface="Exo 2"/>
                <a:cs typeface="Exo 2"/>
                <a:sym typeface="Exo 2"/>
              </a:rPr>
              <a:t>PROBLEM STATEMENT</a:t>
            </a:r>
            <a:endParaRPr b="1" dirty="0">
              <a:solidFill>
                <a:schemeClr val="dk1"/>
              </a:solidFill>
              <a:latin typeface="Exo 2"/>
              <a:ea typeface="Exo 2"/>
              <a:cs typeface="Exo 2"/>
              <a:sym typeface="Exo 2"/>
            </a:endParaRPr>
          </a:p>
        </p:txBody>
      </p:sp>
      <p:sp>
        <p:nvSpPr>
          <p:cNvPr id="212" name="Google Shape;212;p35"/>
          <p:cNvSpPr txBox="1"/>
          <p:nvPr/>
        </p:nvSpPr>
        <p:spPr>
          <a:xfrm>
            <a:off x="2077220" y="2855329"/>
            <a:ext cx="2767200" cy="8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dirty="0">
                <a:solidFill>
                  <a:schemeClr val="dk1"/>
                </a:solidFill>
                <a:latin typeface="Roboto Condensed Light"/>
                <a:ea typeface="Roboto Condensed Light"/>
                <a:cs typeface="Roboto Condensed Light"/>
                <a:sym typeface="Roboto Condensed Light"/>
              </a:rPr>
              <a:t>The type, factors, relations that determine how well the content is liked by many viewers</a:t>
            </a:r>
            <a:endParaRPr sz="1000" dirty="0">
              <a:solidFill>
                <a:schemeClr val="dk1"/>
              </a:solidFill>
              <a:latin typeface="Roboto Condensed Light"/>
              <a:ea typeface="Roboto Condensed Light"/>
              <a:cs typeface="Roboto Condensed Light"/>
              <a:sym typeface="Roboto Condensed Light"/>
            </a:endParaRPr>
          </a:p>
          <a:p>
            <a:pPr marL="0" lvl="0" indent="0" algn="ctr" rtl="0">
              <a:spcBef>
                <a:spcPts val="0"/>
              </a:spcBef>
              <a:spcAft>
                <a:spcPts val="0"/>
              </a:spcAft>
              <a:buNone/>
            </a:pPr>
            <a:endParaRPr sz="1000" dirty="0">
              <a:solidFill>
                <a:schemeClr val="dk1"/>
              </a:solidFill>
              <a:latin typeface="Roboto Condensed Light"/>
              <a:ea typeface="Roboto Condensed Light"/>
              <a:cs typeface="Roboto Condensed Light"/>
              <a:sym typeface="Roboto Condensed Light"/>
            </a:endParaRPr>
          </a:p>
        </p:txBody>
      </p:sp>
      <p:sp>
        <p:nvSpPr>
          <p:cNvPr id="213" name="Google Shape;213;p35"/>
          <p:cNvSpPr txBox="1"/>
          <p:nvPr/>
        </p:nvSpPr>
        <p:spPr>
          <a:xfrm>
            <a:off x="2462784" y="1084115"/>
            <a:ext cx="1704771"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b="1" dirty="0">
                <a:solidFill>
                  <a:schemeClr val="lt1"/>
                </a:solidFill>
                <a:latin typeface="Exo 2"/>
                <a:ea typeface="Exo 2"/>
                <a:cs typeface="Exo 2"/>
                <a:sym typeface="Exo 2"/>
              </a:rPr>
              <a:t>PERFORMANCE</a:t>
            </a:r>
            <a:endParaRPr b="1" dirty="0">
              <a:solidFill>
                <a:schemeClr val="lt1"/>
              </a:solidFill>
              <a:latin typeface="Exo 2"/>
              <a:ea typeface="Exo 2"/>
              <a:cs typeface="Exo 2"/>
              <a:sym typeface="Exo 2"/>
            </a:endParaRPr>
          </a:p>
        </p:txBody>
      </p:sp>
      <p:sp>
        <p:nvSpPr>
          <p:cNvPr id="214" name="Google Shape;214;p35"/>
          <p:cNvSpPr txBox="1"/>
          <p:nvPr/>
        </p:nvSpPr>
        <p:spPr>
          <a:xfrm>
            <a:off x="2716765" y="1352325"/>
            <a:ext cx="1288500" cy="621300"/>
          </a:xfrm>
          <a:prstGeom prst="rect">
            <a:avLst/>
          </a:prstGeom>
          <a:noFill/>
          <a:ln>
            <a:noFill/>
          </a:ln>
        </p:spPr>
        <p:txBody>
          <a:bodyPr spcFirstLastPara="1" wrap="square" lIns="91425" tIns="91425" rIns="91425" bIns="91425" anchor="t" anchorCtr="0">
            <a:noAutofit/>
          </a:bodyPr>
          <a:lstStyle/>
          <a:p>
            <a:pPr marL="17145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IMDB Rating</a:t>
            </a:r>
          </a:p>
          <a:p>
            <a:pPr marL="171450" indent="-171450">
              <a:buSzPts val="1100"/>
              <a:buFont typeface="Arial" panose="020B0604020202020204" pitchFamily="34" charset="0"/>
              <a:buChar char="•"/>
            </a:pPr>
            <a:r>
              <a:rPr lang="en" sz="1000" dirty="0">
                <a:solidFill>
                  <a:schemeClr val="lt1"/>
                </a:solidFill>
                <a:latin typeface="Roboto Condensed Light"/>
                <a:ea typeface="Roboto Condensed Light"/>
                <a:sym typeface="Roboto Condensed Light"/>
              </a:rPr>
              <a:t>No of votes casted</a:t>
            </a:r>
            <a:endParaRPr sz="1000" dirty="0">
              <a:solidFill>
                <a:schemeClr val="lt1"/>
              </a:solidFill>
              <a:latin typeface="Roboto Condensed Light"/>
              <a:ea typeface="Roboto Condensed Light"/>
              <a:sym typeface="Roboto Condensed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ctrTitle"/>
          </p:nvPr>
        </p:nvSpPr>
        <p:spPr>
          <a:xfrm flipH="1">
            <a:off x="5478628" y="2635675"/>
            <a:ext cx="3813656"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CLEANING PROCESS</a:t>
            </a:r>
            <a:endParaRPr dirty="0"/>
          </a:p>
        </p:txBody>
      </p:sp>
      <p:sp>
        <p:nvSpPr>
          <p:cNvPr id="220" name="Google Shape;220;p36"/>
          <p:cNvSpPr txBox="1">
            <a:spLocks noGrp="1"/>
          </p:cNvSpPr>
          <p:nvPr>
            <p:ph type="title" idx="2"/>
          </p:nvPr>
        </p:nvSpPr>
        <p:spPr>
          <a:xfrm flipH="1">
            <a:off x="5347244" y="213081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221" name="Google Shape;221;p36"/>
          <p:cNvCxnSpPr/>
          <p:nvPr/>
        </p:nvCxnSpPr>
        <p:spPr>
          <a:xfrm>
            <a:off x="7578325" y="4577040"/>
            <a:ext cx="1565700" cy="0"/>
          </a:xfrm>
          <a:prstGeom prst="straightConnector1">
            <a:avLst/>
          </a:prstGeom>
          <a:noFill/>
          <a:ln w="9525" cap="flat" cmpd="sng">
            <a:solidFill>
              <a:schemeClr val="dk1"/>
            </a:solidFill>
            <a:prstDash val="solid"/>
            <a:round/>
            <a:headEnd type="none" w="med" len="med"/>
            <a:tailEnd type="none" w="med" len="med"/>
          </a:ln>
        </p:spPr>
      </p:cxnSp>
      <p:sp>
        <p:nvSpPr>
          <p:cNvPr id="222" name="Google Shape;222;p36"/>
          <p:cNvSpPr txBox="1">
            <a:spLocks noGrp="1"/>
          </p:cNvSpPr>
          <p:nvPr>
            <p:ph type="subTitle" idx="1"/>
          </p:nvPr>
        </p:nvSpPr>
        <p:spPr>
          <a:xfrm>
            <a:off x="5485606" y="4030481"/>
            <a:ext cx="3534826" cy="536700"/>
          </a:xfrm>
          <a:prstGeom prst="rect">
            <a:avLst/>
          </a:prstGeom>
        </p:spPr>
        <p:txBody>
          <a:bodyPr spcFirstLastPara="1" wrap="square" lIns="91425" tIns="91425" rIns="91425" bIns="91425" anchor="t" anchorCtr="0">
            <a:noAutofit/>
          </a:bodyPr>
          <a:lstStyle/>
          <a:p>
            <a:pPr marL="0" lvl="0" indent="0" algn="l"/>
            <a:r>
              <a:rPr lang="en-SG" dirty="0"/>
              <a:t>Overview of the actions taken to clean all datasets and merge them together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54"/>
          <p:cNvSpPr txBox="1"/>
          <p:nvPr/>
        </p:nvSpPr>
        <p:spPr>
          <a:xfrm>
            <a:off x="642049" y="1076960"/>
            <a:ext cx="5870505" cy="371369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endParaRPr sz="1100" dirty="0">
              <a:solidFill>
                <a:schemeClr val="dk1"/>
              </a:solidFill>
              <a:latin typeface="Roboto Condensed Light"/>
              <a:ea typeface="Roboto Condensed Light"/>
              <a:cs typeface="Roboto Condensed Light"/>
              <a:sym typeface="Roboto Condensed Light"/>
            </a:endParaRPr>
          </a:p>
          <a:p>
            <a:pPr lvl="0">
              <a:lnSpc>
                <a:spcPct val="115000"/>
              </a:lnSpc>
            </a:pPr>
            <a:r>
              <a:rPr lang="en-US" sz="1100" b="1" dirty="0">
                <a:solidFill>
                  <a:schemeClr val="dk1"/>
                </a:solidFill>
                <a:latin typeface="Exo 2"/>
                <a:ea typeface="Exo 2"/>
                <a:cs typeface="Exo 2"/>
                <a:sym typeface="Exo 2"/>
              </a:rPr>
              <a:t>THE FILES</a:t>
            </a:r>
          </a:p>
          <a:p>
            <a:pPr marL="273050" lvl="0" indent="-228600">
              <a:lnSpc>
                <a:spcPct val="115000"/>
              </a:lnSpc>
              <a:spcBef>
                <a:spcPts val="1600"/>
              </a:spcBef>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Main Netflix dataset (csv)</a:t>
            </a:r>
            <a:endParaRPr lang="en-US" sz="1100" dirty="0">
              <a:solidFill>
                <a:schemeClr val="dk1"/>
              </a:solidFill>
              <a:latin typeface="Roboto Condensed Light"/>
              <a:ea typeface="Roboto Condensed Light"/>
              <a:cs typeface="Roboto Condensed Light"/>
              <a:sym typeface="Roboto Condensed Light"/>
            </a:endParaRPr>
          </a:p>
          <a:p>
            <a:pPr marL="273050" lvl="0" indent="-228600">
              <a:lnSpc>
                <a:spcPct val="115000"/>
              </a:lnSpc>
              <a:spcBef>
                <a:spcPts val="300"/>
              </a:spcBef>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Only Netflix original content dataset (csv)</a:t>
            </a:r>
            <a:endParaRPr lang="en-US" sz="1100" dirty="0">
              <a:solidFill>
                <a:schemeClr val="dk1"/>
              </a:solidFill>
              <a:latin typeface="Roboto Condensed Light"/>
              <a:ea typeface="Roboto Condensed Light"/>
              <a:cs typeface="Roboto Condensed Light"/>
              <a:sym typeface="Roboto Condensed Light"/>
            </a:endParaRPr>
          </a:p>
          <a:p>
            <a:pPr marL="273050" lvl="0" indent="-228600">
              <a:lnSpc>
                <a:spcPct val="115000"/>
              </a:lnSpc>
              <a:spcBef>
                <a:spcPts val="300"/>
              </a:spcBef>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Two </a:t>
            </a:r>
            <a:r>
              <a:rPr lang="en-US" sz="1100" dirty="0" err="1">
                <a:solidFill>
                  <a:schemeClr val="dk1"/>
                </a:solidFill>
                <a:uFill>
                  <a:noFill/>
                </a:uFill>
                <a:latin typeface="Roboto Condensed Light"/>
                <a:ea typeface="Roboto Condensed Light"/>
                <a:cs typeface="Roboto Condensed Light"/>
                <a:sym typeface="Roboto Condensed Light"/>
              </a:rPr>
              <a:t>imdb</a:t>
            </a:r>
            <a:r>
              <a:rPr lang="en-US" sz="1100" dirty="0">
                <a:solidFill>
                  <a:schemeClr val="dk1"/>
                </a:solidFill>
                <a:uFill>
                  <a:noFill/>
                </a:uFill>
                <a:latin typeface="Roboto Condensed Light"/>
                <a:ea typeface="Roboto Condensed Light"/>
                <a:cs typeface="Roboto Condensed Light"/>
                <a:sym typeface="Roboto Condensed Light"/>
              </a:rPr>
              <a:t> datasets (</a:t>
            </a:r>
            <a:r>
              <a:rPr lang="en-US" sz="1100" dirty="0" err="1">
                <a:solidFill>
                  <a:schemeClr val="dk1"/>
                </a:solidFill>
                <a:uFill>
                  <a:noFill/>
                </a:uFill>
                <a:latin typeface="Roboto Condensed Light"/>
                <a:ea typeface="Roboto Condensed Light"/>
                <a:cs typeface="Roboto Condensed Light"/>
                <a:sym typeface="Roboto Condensed Light"/>
              </a:rPr>
              <a:t>tsv</a:t>
            </a:r>
            <a:r>
              <a:rPr lang="en-US" sz="1100" dirty="0">
                <a:solidFill>
                  <a:schemeClr val="dk1"/>
                </a:solidFill>
                <a:uFill>
                  <a:noFill/>
                </a:uFill>
                <a:latin typeface="Roboto Condensed Light"/>
                <a:ea typeface="Roboto Condensed Light"/>
                <a:cs typeface="Roboto Condensed Light"/>
                <a:sym typeface="Roboto Condensed Light"/>
              </a:rPr>
              <a:t>)</a:t>
            </a:r>
            <a:endParaRPr lang="en-US" sz="1100" dirty="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0"/>
              </a:spcBef>
              <a:spcAft>
                <a:spcPts val="0"/>
              </a:spcAft>
              <a:buNone/>
            </a:pPr>
            <a:endParaRPr lang="en-US" sz="1100" b="1" dirty="0">
              <a:solidFill>
                <a:schemeClr val="dk1"/>
              </a:solidFill>
              <a:latin typeface="Exo 2"/>
              <a:ea typeface="Exo 2"/>
              <a:cs typeface="Exo 2"/>
              <a:sym typeface="Exo 2"/>
            </a:endParaRPr>
          </a:p>
          <a:p>
            <a:pPr marL="0" lvl="0" indent="0" algn="l" rtl="0">
              <a:lnSpc>
                <a:spcPct val="115000"/>
              </a:lnSpc>
              <a:spcBef>
                <a:spcPts val="0"/>
              </a:spcBef>
              <a:spcAft>
                <a:spcPts val="0"/>
              </a:spcAft>
              <a:buNone/>
            </a:pPr>
            <a:r>
              <a:rPr lang="en-US" sz="1100" b="1" dirty="0">
                <a:solidFill>
                  <a:schemeClr val="dk1"/>
                </a:solidFill>
                <a:latin typeface="Exo 2"/>
                <a:ea typeface="Exo 2"/>
                <a:cs typeface="Exo 2"/>
                <a:sym typeface="Exo 2"/>
              </a:rPr>
              <a:t>THE STEPS</a:t>
            </a:r>
            <a:endParaRPr sz="1100" b="1" dirty="0">
              <a:solidFill>
                <a:schemeClr val="dk1"/>
              </a:solidFill>
              <a:latin typeface="Exo 2"/>
              <a:ea typeface="Exo 2"/>
              <a:cs typeface="Exo 2"/>
              <a:sym typeface="Exo 2"/>
            </a:endParaRPr>
          </a:p>
          <a:p>
            <a:pPr marL="273050" lvl="0" indent="-228600" algn="l" rtl="0">
              <a:lnSpc>
                <a:spcPct val="115000"/>
              </a:lnSpc>
              <a:spcBef>
                <a:spcPts val="16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Merge the first 2 files</a:t>
            </a:r>
            <a:endParaRPr sz="1100" dirty="0">
              <a:solidFill>
                <a:schemeClr val="dk1"/>
              </a:solidFill>
              <a:latin typeface="Roboto Condensed Light"/>
              <a:ea typeface="Roboto Condensed Light"/>
              <a:cs typeface="Roboto Condensed Light"/>
              <a:sym typeface="Roboto Condensed Light"/>
            </a:endParaRPr>
          </a:p>
          <a:p>
            <a:pPr marL="273050" lvl="0" indent="-228600" algn="l" rtl="0">
              <a:lnSpc>
                <a:spcPct val="115000"/>
              </a:lnSpc>
              <a:spcBef>
                <a:spcPts val="3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Delete the columns and records that are duplicated across the files and columns that contain too many missing information</a:t>
            </a:r>
            <a:endParaRPr sz="1100" dirty="0">
              <a:solidFill>
                <a:schemeClr val="dk1"/>
              </a:solidFill>
              <a:latin typeface="Roboto Condensed Light"/>
              <a:ea typeface="Roboto Condensed Light"/>
              <a:cs typeface="Roboto Condensed Light"/>
              <a:sym typeface="Roboto Condensed Light"/>
            </a:endParaRPr>
          </a:p>
          <a:p>
            <a:pPr marL="273050" lvl="0" indent="-228600" algn="l" rtl="0">
              <a:lnSpc>
                <a:spcPct val="115000"/>
              </a:lnSpc>
              <a:spcBef>
                <a:spcPts val="3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The records that are missing are replaced with either 0 or No info depending on data type</a:t>
            </a:r>
          </a:p>
          <a:p>
            <a:pPr marL="273050" lvl="0" indent="-228600" algn="l" rtl="0">
              <a:lnSpc>
                <a:spcPct val="115000"/>
              </a:lnSpc>
              <a:spcBef>
                <a:spcPts val="3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Merge </a:t>
            </a:r>
            <a:r>
              <a:rPr lang="en-US" sz="1100" dirty="0" err="1">
                <a:solidFill>
                  <a:schemeClr val="dk1"/>
                </a:solidFill>
                <a:uFill>
                  <a:noFill/>
                </a:uFill>
                <a:latin typeface="Roboto Condensed Light"/>
                <a:ea typeface="Roboto Condensed Light"/>
                <a:cs typeface="Roboto Condensed Light"/>
                <a:sym typeface="Roboto Condensed Light"/>
              </a:rPr>
              <a:t>imdb</a:t>
            </a:r>
            <a:r>
              <a:rPr lang="en-US" sz="1100" dirty="0">
                <a:solidFill>
                  <a:schemeClr val="dk1"/>
                </a:solidFill>
                <a:uFill>
                  <a:noFill/>
                </a:uFill>
                <a:latin typeface="Roboto Condensed Light"/>
                <a:ea typeface="Roboto Condensed Light"/>
                <a:cs typeface="Roboto Condensed Light"/>
                <a:sym typeface="Roboto Condensed Light"/>
              </a:rPr>
              <a:t> datasets to the merged Netflix dataset</a:t>
            </a:r>
          </a:p>
          <a:p>
            <a:pPr marL="273050" lvl="0" indent="-228600" algn="l" rtl="0">
              <a:lnSpc>
                <a:spcPct val="115000"/>
              </a:lnSpc>
              <a:spcBef>
                <a:spcPts val="3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Repeat step 2 and 3</a:t>
            </a:r>
          </a:p>
          <a:p>
            <a:pPr marL="273050" lvl="0" indent="-228600" algn="l" rtl="0">
              <a:lnSpc>
                <a:spcPct val="115000"/>
              </a:lnSpc>
              <a:spcBef>
                <a:spcPts val="300"/>
              </a:spcBef>
              <a:spcAft>
                <a:spcPts val="0"/>
              </a:spcAft>
              <a:buClr>
                <a:schemeClr val="dk1"/>
              </a:buClr>
              <a:buSzPts val="1100"/>
              <a:buFont typeface="+mj-lt"/>
              <a:buAutoNum type="arabicPeriod"/>
            </a:pPr>
            <a:r>
              <a:rPr lang="en-US" sz="1100" dirty="0">
                <a:solidFill>
                  <a:schemeClr val="dk1"/>
                </a:solidFill>
                <a:uFill>
                  <a:noFill/>
                </a:uFill>
                <a:latin typeface="Roboto Condensed Light"/>
                <a:ea typeface="Roboto Condensed Light"/>
                <a:cs typeface="Roboto Condensed Light"/>
                <a:sym typeface="Roboto Condensed Light"/>
              </a:rPr>
              <a:t>Export final dataset to local machine for checking purposes</a:t>
            </a:r>
            <a:endParaRPr sz="1100" dirty="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dk1"/>
              </a:solidFill>
              <a:latin typeface="Roboto Condensed Light"/>
              <a:ea typeface="Roboto Condensed Light"/>
              <a:cs typeface="Roboto Condensed Light"/>
              <a:sym typeface="Roboto Condensed Light"/>
            </a:endParaRPr>
          </a:p>
          <a:p>
            <a:pPr marL="0" lvl="0" indent="0" algn="l" rtl="0">
              <a:lnSpc>
                <a:spcPct val="115000"/>
              </a:lnSpc>
              <a:spcBef>
                <a:spcPts val="300"/>
              </a:spcBef>
              <a:spcAft>
                <a:spcPts val="0"/>
              </a:spcAft>
              <a:buNone/>
            </a:pPr>
            <a:endParaRPr sz="1000" dirty="0">
              <a:solidFill>
                <a:schemeClr val="dk1"/>
              </a:solidFill>
              <a:latin typeface="Roboto Condensed Light"/>
              <a:ea typeface="Roboto Condensed Light"/>
              <a:cs typeface="Roboto Condensed Light"/>
              <a:sym typeface="Roboto Condensed Light"/>
            </a:endParaRPr>
          </a:p>
        </p:txBody>
      </p:sp>
      <p:sp>
        <p:nvSpPr>
          <p:cNvPr id="623" name="Google Shape;623;p5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CLEANING PROCESS</a:t>
            </a:r>
            <a:endParaRPr dirty="0"/>
          </a:p>
        </p:txBody>
      </p:sp>
      <p:cxnSp>
        <p:nvCxnSpPr>
          <p:cNvPr id="624" name="Google Shape;624;p54"/>
          <p:cNvCxnSpPr/>
          <p:nvPr/>
        </p:nvCxnSpPr>
        <p:spPr>
          <a:xfrm>
            <a:off x="588400" y="3652200"/>
            <a:ext cx="0" cy="15150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1"/>
          <p:cNvSpPr txBox="1">
            <a:spLocks noGrp="1"/>
          </p:cNvSpPr>
          <p:nvPr>
            <p:ph type="ctrTitle"/>
          </p:nvPr>
        </p:nvSpPr>
        <p:spPr>
          <a:xfrm flipH="1">
            <a:off x="3574945"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DATA INSIGHTS</a:t>
            </a:r>
            <a:endParaRPr dirty="0"/>
          </a:p>
        </p:txBody>
      </p:sp>
      <p:sp>
        <p:nvSpPr>
          <p:cNvPr id="318" name="Google Shape;318;p41"/>
          <p:cNvSpPr txBox="1">
            <a:spLocks noGrp="1"/>
          </p:cNvSpPr>
          <p:nvPr>
            <p:ph type="title" idx="2"/>
          </p:nvPr>
        </p:nvSpPr>
        <p:spPr>
          <a:xfrm flipH="1">
            <a:off x="5246548"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319" name="Google Shape;319;p41"/>
          <p:cNvCxnSpPr/>
          <p:nvPr/>
        </p:nvCxnSpPr>
        <p:spPr>
          <a:xfrm>
            <a:off x="7626825" y="2744700"/>
            <a:ext cx="1560600" cy="0"/>
          </a:xfrm>
          <a:prstGeom prst="straightConnector1">
            <a:avLst/>
          </a:prstGeom>
          <a:noFill/>
          <a:ln w="9525" cap="flat" cmpd="sng">
            <a:solidFill>
              <a:schemeClr val="dk1"/>
            </a:solidFill>
            <a:prstDash val="solid"/>
            <a:round/>
            <a:headEnd type="none" w="med" len="med"/>
            <a:tailEnd type="none" w="med" len="med"/>
          </a:ln>
        </p:spPr>
      </p:cxnSp>
      <p:sp>
        <p:nvSpPr>
          <p:cNvPr id="320" name="Google Shape;320;p41"/>
          <p:cNvSpPr txBox="1">
            <a:spLocks noGrp="1"/>
          </p:cNvSpPr>
          <p:nvPr>
            <p:ph type="subTitle" idx="1"/>
          </p:nvPr>
        </p:nvSpPr>
        <p:spPr>
          <a:xfrm>
            <a:off x="5293405" y="2812439"/>
            <a:ext cx="3739386" cy="536700"/>
          </a:xfrm>
          <a:prstGeom prst="rect">
            <a:avLst/>
          </a:prstGeom>
        </p:spPr>
        <p:txBody>
          <a:bodyPr spcFirstLastPara="1" wrap="square" lIns="91425" tIns="91425" rIns="91425" bIns="91425" anchor="t" anchorCtr="0">
            <a:noAutofit/>
          </a:bodyPr>
          <a:lstStyle/>
          <a:p>
            <a:pPr marL="0" lvl="0" indent="0" algn="l"/>
            <a:r>
              <a:rPr lang="en-SG" dirty="0"/>
              <a:t>Questions, interpretations and recommendations that covers problem statements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INSIGHT 1</a:t>
            </a:r>
            <a:endParaRPr dirty="0"/>
          </a:p>
        </p:txBody>
      </p:sp>
      <p:sp>
        <p:nvSpPr>
          <p:cNvPr id="238" name="Google Shape;238;p38"/>
          <p:cNvSpPr txBox="1"/>
          <p:nvPr/>
        </p:nvSpPr>
        <p:spPr>
          <a:xfrm>
            <a:off x="479341" y="1866715"/>
            <a:ext cx="3225300" cy="143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Roboto Condensed Light"/>
                <a:ea typeface="Roboto Condensed Light"/>
                <a:cs typeface="Roboto Condensed Light"/>
                <a:sym typeface="Roboto Condensed Light"/>
              </a:rPr>
              <a:t>Have to inspect each factors individually</a:t>
            </a:r>
          </a:p>
        </p:txBody>
      </p:sp>
      <p:sp>
        <p:nvSpPr>
          <p:cNvPr id="239" name="Google Shape;239;p38"/>
          <p:cNvSpPr txBox="1"/>
          <p:nvPr/>
        </p:nvSpPr>
        <p:spPr>
          <a:xfrm>
            <a:off x="514926" y="1034890"/>
            <a:ext cx="4443153" cy="83924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Exo 2"/>
                <a:ea typeface="Exo 2"/>
                <a:cs typeface="Exo 2"/>
                <a:sym typeface="Exo 2"/>
              </a:rPr>
              <a:t>NO STRONG CORRELATION FOUND</a:t>
            </a:r>
            <a:endParaRPr sz="2000" b="1" dirty="0">
              <a:solidFill>
                <a:schemeClr val="dk1"/>
              </a:solidFill>
              <a:latin typeface="Exo 2"/>
              <a:ea typeface="Exo 2"/>
              <a:cs typeface="Exo 2"/>
              <a:sym typeface="Exo 2"/>
            </a:endParaRPr>
          </a:p>
        </p:txBody>
      </p:sp>
      <p:pic>
        <p:nvPicPr>
          <p:cNvPr id="2" name="Picture 1">
            <a:extLst>
              <a:ext uri="{FF2B5EF4-FFF2-40B4-BE49-F238E27FC236}">
                <a16:creationId xmlns:a16="http://schemas.microsoft.com/office/drawing/2014/main" id="{EF2457B3-A8CE-D549-B113-821435FDD8B1}"/>
              </a:ext>
            </a:extLst>
          </p:cNvPr>
          <p:cNvPicPr>
            <a:picLocks noChangeAspect="1"/>
          </p:cNvPicPr>
          <p:nvPr/>
        </p:nvPicPr>
        <p:blipFill>
          <a:blip r:embed="rId3"/>
          <a:stretch>
            <a:fillRect/>
          </a:stretch>
        </p:blipFill>
        <p:spPr>
          <a:xfrm>
            <a:off x="514927" y="2529015"/>
            <a:ext cx="4730419" cy="2338230"/>
          </a:xfrm>
          <a:prstGeom prst="rect">
            <a:avLst/>
          </a:prstGeom>
        </p:spPr>
      </p:pic>
    </p:spTree>
  </p:cSld>
  <p:clrMapOvr>
    <a:masterClrMapping/>
  </p:clrMapOvr>
</p:sld>
</file>

<file path=ppt/theme/theme1.xml><?xml version="1.0" encoding="utf-8"?>
<a:theme xmlns:a="http://schemas.openxmlformats.org/drawingml/2006/main" name="Tech Newsletter by Slidesgo">
  <a:themeElements>
    <a:clrScheme name="Simple Light">
      <a:dk1>
        <a:srgbClr val="FFFFFF"/>
      </a:dk1>
      <a:lt1>
        <a:srgbClr val="0A3455"/>
      </a:lt1>
      <a:dk2>
        <a:srgbClr val="6EBDC4"/>
      </a:dk2>
      <a:lt2>
        <a:srgbClr val="416D90"/>
      </a:lt2>
      <a:accent1>
        <a:srgbClr val="B4EBF0"/>
      </a:accent1>
      <a:accent2>
        <a:srgbClr val="7CC5CC"/>
      </a:accent2>
      <a:accent3>
        <a:srgbClr val="61A6B5"/>
      </a:accent3>
      <a:accent4>
        <a:srgbClr val="548FA6"/>
      </a:accent4>
      <a:accent5>
        <a:srgbClr val="2E5F80"/>
      </a:accent5>
      <a:accent6>
        <a:srgbClr val="1743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2860</TotalTime>
  <Words>943</Words>
  <Application>Microsoft Macintosh PowerPoint</Application>
  <PresentationFormat>On-screen Show (16:9)</PresentationFormat>
  <Paragraphs>119</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Squada One</vt:lpstr>
      <vt:lpstr>Fira Sans Extra Condensed Medium</vt:lpstr>
      <vt:lpstr>Roboto Condensed</vt:lpstr>
      <vt:lpstr>Roboto Condensed Light</vt:lpstr>
      <vt:lpstr>Exo 2</vt:lpstr>
      <vt:lpstr>Arial</vt:lpstr>
      <vt:lpstr>Tech Newsletter by Slidesgo</vt:lpstr>
      <vt:lpstr>The Netflix EDA</vt:lpstr>
      <vt:lpstr>TABLE OF CONTENTS</vt:lpstr>
      <vt:lpstr>PROBLEM STATEMENT</vt:lpstr>
      <vt:lpstr>PROBLEM STATEMENT</vt:lpstr>
      <vt:lpstr>PROBLEM STATEMENT SUMMARY</vt:lpstr>
      <vt:lpstr>DATA CLEANING PROCESS</vt:lpstr>
      <vt:lpstr>DATA CLEANING PROCESS</vt:lpstr>
      <vt:lpstr>DATA INSIGHTS</vt:lpstr>
      <vt:lpstr>INSIGHT 1</vt:lpstr>
      <vt:lpstr>INSIGHT 2</vt:lpstr>
      <vt:lpstr>INSIGHT 3</vt:lpstr>
      <vt:lpstr>INSIGHT 4</vt:lpstr>
      <vt:lpstr>INSIGHT 5</vt:lpstr>
      <vt:lpstr>INSIGHT 6</vt:lpstr>
      <vt:lpstr>INSIGHT 7</vt:lpstr>
      <vt:lpstr>INSIGHT 8</vt:lpstr>
      <vt:lpstr>INSIGHT 9</vt:lpstr>
      <vt:lpstr>INSIGHT 9</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Netflix EDA</dc:title>
  <cp:lastModifiedBy>Liyana Roslie</cp:lastModifiedBy>
  <cp:revision>94</cp:revision>
  <dcterms:modified xsi:type="dcterms:W3CDTF">2021-03-01T11:33:23Z</dcterms:modified>
</cp:coreProperties>
</file>